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75" r:id="rId4"/>
    <p:sldId id="277" r:id="rId5"/>
    <p:sldId id="273" r:id="rId6"/>
    <p:sldId id="276" r:id="rId7"/>
    <p:sldId id="278" r:id="rId8"/>
    <p:sldId id="272" r:id="rId9"/>
  </p:sldIdLst>
  <p:sldSz cx="18288000" cy="10287000"/>
  <p:notesSz cx="6858000" cy="9144000"/>
  <p:embeddedFontLst>
    <p:embeddedFont>
      <p:font typeface="Montserrat Extra-Light Bold Italics" panose="020B0604020202020204" charset="-18"/>
      <p:regular r:id="rId11"/>
    </p:embeddedFont>
    <p:embeddedFont>
      <p:font typeface="Montserrat Semi-Bold Bold" panose="020B0604020202020204" charset="-1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Extra-Light Bold" panose="020B0604020202020204" charset="-1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268" autoAdjust="0"/>
  </p:normalViewPr>
  <p:slideViewPr>
    <p:cSldViewPr>
      <p:cViewPr varScale="1">
        <p:scale>
          <a:sx n="72" d="100"/>
          <a:sy n="72" d="100"/>
        </p:scale>
        <p:origin x="5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4685-44D5-49DD-8EC6-88C3069B6782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9A936-3016-4B98-9D12-46E4B12066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17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wt.org.pl/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3CF92D5-8631-4DAC-B357-3321D8BF7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5" r="31732" b="6683"/>
          <a:stretch/>
        </p:blipFill>
        <p:spPr>
          <a:xfrm>
            <a:off x="5562600" y="1"/>
            <a:ext cx="12721775" cy="10287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2700000">
            <a:off x="6935403" y="-802992"/>
            <a:ext cx="45719" cy="5437150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33746" y="406261"/>
            <a:ext cx="9053659" cy="12448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57907" y="4700856"/>
            <a:ext cx="3364054" cy="8213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121961" y="2461915"/>
            <a:ext cx="1358606" cy="13586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369946" y="2461915"/>
            <a:ext cx="1387961" cy="1387961"/>
          </a:xfrm>
          <a:prstGeom prst="rect">
            <a:avLst/>
          </a:prstGeom>
        </p:spPr>
      </p:pic>
      <p:grpSp>
        <p:nvGrpSpPr>
          <p:cNvPr id="15" name="Grupa 14">
            <a:extLst>
              <a:ext uri="{FF2B5EF4-FFF2-40B4-BE49-F238E27FC236}">
                <a16:creationId xmlns:a16="http://schemas.microsoft.com/office/drawing/2014/main" xmlns="" id="{BC447686-DA98-4561-9440-8967CE45A509}"/>
              </a:ext>
            </a:extLst>
          </p:cNvPr>
          <p:cNvGrpSpPr/>
          <p:nvPr/>
        </p:nvGrpSpPr>
        <p:grpSpPr>
          <a:xfrm>
            <a:off x="40414" y="1999790"/>
            <a:ext cx="9134733" cy="2259668"/>
            <a:chOff x="699344" y="4485798"/>
            <a:chExt cx="11054842" cy="3347259"/>
          </a:xfrm>
        </p:grpSpPr>
        <p:sp>
          <p:nvSpPr>
            <p:cNvPr id="8" name="TextBox 8"/>
            <p:cNvSpPr txBox="1"/>
            <p:nvPr/>
          </p:nvSpPr>
          <p:spPr>
            <a:xfrm>
              <a:off x="699344" y="4679671"/>
              <a:ext cx="11054842" cy="3153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80"/>
                </a:lnSpc>
              </a:pPr>
              <a:r>
                <a:rPr lang="pl-PL" sz="4800" spc="-69" dirty="0">
                  <a:solidFill>
                    <a:srgbClr val="FFFFFF"/>
                  </a:solidFill>
                  <a:latin typeface="Montserrat Semi-Bold Bold"/>
                </a:rPr>
                <a:t>INKUBATOR</a:t>
              </a:r>
            </a:p>
            <a:p>
              <a:pPr algn="ctr">
                <a:lnSpc>
                  <a:spcPts val="8280"/>
                </a:lnSpc>
              </a:pPr>
              <a:r>
                <a:rPr lang="pl-PL" sz="4800" spc="-69" dirty="0">
                  <a:solidFill>
                    <a:srgbClr val="FFFFFF"/>
                  </a:solidFill>
                  <a:latin typeface="Montserrat Semi-Bold Bold"/>
                </a:rPr>
                <a:t>INNOWACYJNOŚCI 4.0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34004" y="4485798"/>
              <a:ext cx="1702439" cy="103636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438799" y="8742231"/>
            <a:ext cx="12721776" cy="1102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pl-PL" sz="1400" spc="19" dirty="0">
                <a:solidFill>
                  <a:srgbClr val="FFFFFF"/>
                </a:solidFill>
                <a:latin typeface="Montserrat Extra-Light Bold Italics"/>
              </a:rPr>
              <a:t>Projekt realizowany jest w ramach programu Inkubator Innowacyjności 4.0. Środki finansowe na realizację projektu pochodzą z projektu pozakonkursowego „Wsparcie zarządzania badaniami naukowymi i komercjalizacja wyników prac B+R w jednostkach naukowych i przedsiębiorstwach”, realizowanego w ramach Programu Operacyjnego Inteligentny Rozwój 2014−2020 (Działanie 4.4).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57246B30-DF71-4084-A86C-DD305716CA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r="37900" b="58707"/>
          <a:stretch/>
        </p:blipFill>
        <p:spPr>
          <a:xfrm>
            <a:off x="13716000" y="6780171"/>
            <a:ext cx="4572000" cy="35068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4519181" y="9296108"/>
            <a:ext cx="3934025" cy="59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0"/>
              </a:lnSpc>
            </a:pPr>
            <a:r>
              <a:rPr lang="pl-PL" sz="3883" dirty="0" smtClean="0">
                <a:solidFill>
                  <a:srgbClr val="004F62"/>
                </a:solidFill>
                <a:latin typeface="Montserrat Semi-Bold Bold"/>
              </a:rPr>
              <a:t>22.11.2021</a:t>
            </a:r>
            <a:endParaRPr lang="pl-PL" sz="3883" dirty="0">
              <a:solidFill>
                <a:srgbClr val="004F62"/>
              </a:solidFill>
              <a:latin typeface="Montserrat Semi-Bold Bold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587922" y="4871212"/>
            <a:ext cx="7860878" cy="2782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3200" spc="-69">
                <a:solidFill>
                  <a:srgbClr val="FFFFFF"/>
                </a:solidFill>
                <a:latin typeface="Montserrat Semi-Bold Bold"/>
              </a:defRPr>
            </a:lvl1pPr>
          </a:lstStyle>
          <a:p>
            <a:r>
              <a:rPr lang="pl-PL" sz="1800" dirty="0"/>
              <a:t>Maciej </a:t>
            </a:r>
            <a:r>
              <a:rPr lang="pl-PL" sz="1800" dirty="0" smtClean="0"/>
              <a:t>Szafrański</a:t>
            </a:r>
          </a:p>
          <a:p>
            <a:r>
              <a:rPr lang="pl-PL" sz="1800" dirty="0" smtClean="0"/>
              <a:t>Marek Goliński</a:t>
            </a:r>
          </a:p>
          <a:p>
            <a:r>
              <a:rPr lang="pl-PL" sz="1800" dirty="0" smtClean="0"/>
              <a:t>Magdalena Graczyk-Kucharska</a:t>
            </a:r>
          </a:p>
          <a:p>
            <a:r>
              <a:rPr lang="pl-PL" sz="1800" dirty="0" smtClean="0"/>
              <a:t>Małgorzata Spychała</a:t>
            </a:r>
          </a:p>
          <a:p>
            <a:r>
              <a:rPr lang="pl-PL" sz="1800" dirty="0" smtClean="0"/>
              <a:t>Jolanta Krysztofiak</a:t>
            </a:r>
          </a:p>
          <a:p>
            <a:r>
              <a:rPr lang="pl-PL" sz="1800" dirty="0" smtClean="0"/>
              <a:t>Iga Pruciak</a:t>
            </a:r>
          </a:p>
          <a:p>
            <a:r>
              <a:rPr lang="pl-PL" sz="1800" dirty="0" smtClean="0"/>
              <a:t>Robert Przybylski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12924"/>
          <a:stretch>
            <a:fillRect/>
          </a:stretch>
        </p:blipFill>
        <p:spPr>
          <a:xfrm>
            <a:off x="0" y="172974"/>
            <a:ext cx="13407087" cy="1011402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9D1772A2-837E-4FBD-B9E8-FCA5F7C6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31868" r="36528" b="3491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2700000">
            <a:off x="1457965" y="1245922"/>
            <a:ext cx="3543047" cy="45985"/>
          </a:xfrm>
          <a:prstGeom prst="rect">
            <a:avLst/>
          </a:prstGeom>
          <a:solidFill>
            <a:srgbClr val="004F62"/>
          </a:solidFill>
        </p:spPr>
      </p:sp>
      <p:sp>
        <p:nvSpPr>
          <p:cNvPr id="7" name="TextBox 7"/>
          <p:cNvSpPr txBox="1"/>
          <p:nvPr/>
        </p:nvSpPr>
        <p:spPr>
          <a:xfrm>
            <a:off x="533400" y="8191500"/>
            <a:ext cx="491985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pl-PL" sz="8000" spc="-80" dirty="0" smtClean="0">
                <a:solidFill>
                  <a:srgbClr val="F8FBFD"/>
                </a:solidFill>
                <a:latin typeface="Montserrat Semi-Bold Bold"/>
              </a:rPr>
              <a:t>Działania</a:t>
            </a:r>
            <a:endParaRPr lang="en-US" sz="8000" spc="-80" dirty="0">
              <a:solidFill>
                <a:srgbClr val="F8FBFD"/>
              </a:solidFill>
              <a:latin typeface="Montserrat Semi-Bold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16513" y="580005"/>
            <a:ext cx="3364054" cy="82130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A853F282-05A1-4502-9027-D9561FE61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1" t="64995" r="13746"/>
          <a:stretch/>
        </p:blipFill>
        <p:spPr>
          <a:xfrm>
            <a:off x="-1" y="-1"/>
            <a:ext cx="3962401" cy="22246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5887" y="172975"/>
            <a:ext cx="1702439" cy="1036360"/>
          </a:xfrm>
          <a:prstGeom prst="rect">
            <a:avLst/>
          </a:prstGeom>
        </p:spPr>
      </p:pic>
      <p:sp>
        <p:nvSpPr>
          <p:cNvPr id="12" name="Prostokąt: zaokrąglone rogi 7">
            <a:extLst>
              <a:ext uri="{FF2B5EF4-FFF2-40B4-BE49-F238E27FC236}">
                <a16:creationId xmlns:a16="http://schemas.microsoft.com/office/drawing/2014/main" xmlns="" id="{68873EA0-29DB-47D2-BE79-EC978F33D093}"/>
              </a:ext>
            </a:extLst>
          </p:cNvPr>
          <p:cNvSpPr/>
          <p:nvPr/>
        </p:nvSpPr>
        <p:spPr>
          <a:xfrm>
            <a:off x="5289730" y="3809954"/>
            <a:ext cx="3136648" cy="33897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Działanie </a:t>
            </a:r>
            <a:r>
              <a:rPr lang="pl-PL" dirty="0" smtClean="0">
                <a:solidFill>
                  <a:schemeClr val="tx1"/>
                </a:solidFill>
              </a:rPr>
              <a:t>1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chemeClr val="tx1"/>
                </a:solidFill>
              </a:rPr>
              <a:t>Organizacja wydarzeń promujących ofertę technologiczną wśród podmiotów potencjalnie zainteresowanych wdrożeniem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PCSS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Prostokąt: zaokrąglone rogi 8">
            <a:extLst>
              <a:ext uri="{FF2B5EF4-FFF2-40B4-BE49-F238E27FC236}">
                <a16:creationId xmlns:a16="http://schemas.microsoft.com/office/drawing/2014/main" xmlns="" id="{2B4D184F-35A4-4E00-86B2-02E4627912B2}"/>
              </a:ext>
            </a:extLst>
          </p:cNvPr>
          <p:cNvSpPr/>
          <p:nvPr/>
        </p:nvSpPr>
        <p:spPr>
          <a:xfrm>
            <a:off x="9103843" y="3809955"/>
            <a:ext cx="3325092" cy="3389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Działanie </a:t>
            </a:r>
            <a:r>
              <a:rPr lang="pl-PL" sz="2000" b="1" dirty="0" smtClean="0">
                <a:solidFill>
                  <a:schemeClr val="tx1"/>
                </a:solidFill>
              </a:rPr>
              <a:t>2 </a:t>
            </a:r>
            <a:endParaRPr lang="pl-PL" sz="2000" b="1" dirty="0">
              <a:solidFill>
                <a:schemeClr val="tx1"/>
              </a:solidFill>
            </a:endParaRPr>
          </a:p>
          <a:p>
            <a:pPr algn="ctr"/>
            <a:endParaRPr 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Forum Akceleracji Wiedzy </a:t>
            </a:r>
            <a:r>
              <a:rPr lang="pl-PL" sz="2400" b="1" dirty="0" smtClean="0">
                <a:solidFill>
                  <a:schemeClr val="tx1"/>
                </a:solidFill>
              </a:rPr>
              <a:t>Technicznej </a:t>
            </a:r>
            <a:r>
              <a:rPr lang="pl-PL" sz="2000" b="1" dirty="0" smtClean="0">
                <a:solidFill>
                  <a:schemeClr val="tx1"/>
                </a:solidFill>
              </a:rPr>
              <a:t/>
            </a:r>
            <a:br>
              <a:rPr lang="pl-PL" sz="2000" b="1" dirty="0" smtClean="0">
                <a:solidFill>
                  <a:schemeClr val="tx1"/>
                </a:solidFill>
              </a:rPr>
            </a:br>
            <a:endParaRPr lang="pl-PL" sz="20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WIZ PP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6" name="Prostokąt: zaokrąglone rogi 9">
            <a:extLst>
              <a:ext uri="{FF2B5EF4-FFF2-40B4-BE49-F238E27FC236}">
                <a16:creationId xmlns:a16="http://schemas.microsoft.com/office/drawing/2014/main" xmlns="" id="{1F288839-9323-4EFE-A176-A6AB1B83FF5A}"/>
              </a:ext>
            </a:extLst>
          </p:cNvPr>
          <p:cNvSpPr/>
          <p:nvPr/>
        </p:nvSpPr>
        <p:spPr>
          <a:xfrm>
            <a:off x="13106400" y="3809954"/>
            <a:ext cx="4114800" cy="33897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Działanie </a:t>
            </a:r>
            <a:r>
              <a:rPr lang="pl-PL" sz="2000" b="1" dirty="0" smtClean="0">
                <a:solidFill>
                  <a:schemeClr val="tx1"/>
                </a:solidFill>
              </a:rPr>
              <a:t>3</a:t>
            </a:r>
            <a:endParaRPr lang="pl-PL" sz="2000" b="1" dirty="0">
              <a:solidFill>
                <a:schemeClr val="tx1"/>
              </a:solidFill>
            </a:endParaRPr>
          </a:p>
          <a:p>
            <a:pPr algn="ctr"/>
            <a:endParaRPr 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chemeClr val="tx1"/>
                </a:solidFill>
              </a:rPr>
              <a:t>Opracowanie wzorcowej instrukcji dla przedsiębiorców odnośnie nawiązywania współpracy </a:t>
            </a:r>
            <a:r>
              <a:rPr lang="pl-PL" sz="2400" b="1" dirty="0" smtClean="0">
                <a:solidFill>
                  <a:schemeClr val="tx1"/>
                </a:solidFill>
              </a:rPr>
              <a:t/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z </a:t>
            </a:r>
            <a:r>
              <a:rPr lang="pl-PL" sz="2400" b="1" dirty="0">
                <a:solidFill>
                  <a:schemeClr val="tx1"/>
                </a:solidFill>
              </a:rPr>
              <a:t>Politechniką Poznańską </a:t>
            </a:r>
            <a:r>
              <a:rPr lang="pl-PL" sz="2000" b="1" dirty="0" smtClean="0">
                <a:solidFill>
                  <a:schemeClr val="tx1"/>
                </a:solidFill>
              </a:rPr>
              <a:t/>
            </a:r>
            <a:br>
              <a:rPr lang="pl-PL" sz="2000" b="1" dirty="0" smtClean="0">
                <a:solidFill>
                  <a:schemeClr val="tx1"/>
                </a:solidFill>
              </a:rPr>
            </a:br>
            <a:endParaRPr lang="pl-PL" sz="20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WIZ PP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8" name="Prostokąt: zaokrąglone rogi 11">
            <a:extLst>
              <a:ext uri="{FF2B5EF4-FFF2-40B4-BE49-F238E27FC236}">
                <a16:creationId xmlns:a16="http://schemas.microsoft.com/office/drawing/2014/main" xmlns="" id="{F6E5DBAE-9DEB-4F75-A13D-EED85432344C}"/>
              </a:ext>
            </a:extLst>
          </p:cNvPr>
          <p:cNvSpPr/>
          <p:nvPr/>
        </p:nvSpPr>
        <p:spPr>
          <a:xfrm>
            <a:off x="2942531" y="2126546"/>
            <a:ext cx="14538036" cy="1408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b="1" i="1" dirty="0">
                <a:solidFill>
                  <a:schemeClr val="tx1"/>
                </a:solidFill>
              </a:rPr>
              <a:t>Zadanie 1. </a:t>
            </a:r>
            <a:r>
              <a:rPr lang="pl-PL" i="1" dirty="0">
                <a:solidFill>
                  <a:schemeClr val="tx1"/>
                </a:solidFill>
              </a:rPr>
              <a:t>Inicjowanie oraz wzmacnianie współpracy między środowiskiem naukowym a otoczeniem gospodarczym, w tym poszukiwanie podmiotów zainteresowanych wdrożeniem wyników badań naukowych i prac rozwojowych, przez promocję oferty technologicznej oraz udział w wystawach i targach typu „science to business”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12924"/>
          <a:stretch>
            <a:fillRect/>
          </a:stretch>
        </p:blipFill>
        <p:spPr>
          <a:xfrm>
            <a:off x="0" y="172974"/>
            <a:ext cx="13407087" cy="1011402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9D1772A2-837E-4FBD-B9E8-FCA5F7C6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31868" r="36528" b="3491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2700000">
            <a:off x="1457965" y="1245922"/>
            <a:ext cx="3543047" cy="45985"/>
          </a:xfrm>
          <a:prstGeom prst="rect">
            <a:avLst/>
          </a:prstGeom>
          <a:solidFill>
            <a:srgbClr val="004F62"/>
          </a:solidFill>
        </p:spPr>
      </p:sp>
      <p:sp>
        <p:nvSpPr>
          <p:cNvPr id="7" name="TextBox 7"/>
          <p:cNvSpPr txBox="1"/>
          <p:nvPr/>
        </p:nvSpPr>
        <p:spPr>
          <a:xfrm>
            <a:off x="1028700" y="7884116"/>
            <a:ext cx="427215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spc="-80" dirty="0" err="1">
                <a:solidFill>
                  <a:srgbClr val="F8FBFD"/>
                </a:solidFill>
                <a:latin typeface="Montserrat Semi-Bold Bold"/>
              </a:rPr>
              <a:t>Cel</a:t>
            </a:r>
            <a:r>
              <a:rPr lang="pl-PL" sz="8000" spc="-80" dirty="0">
                <a:solidFill>
                  <a:srgbClr val="F8FBFD"/>
                </a:solidFill>
                <a:latin typeface="Montserrat Semi-Bold Bold"/>
              </a:rPr>
              <a:t>e</a:t>
            </a:r>
            <a:endParaRPr lang="en-US" sz="8000" spc="-80" dirty="0">
              <a:solidFill>
                <a:srgbClr val="F8FBFD"/>
              </a:solidFill>
              <a:latin typeface="Montserrat Semi-Bold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16513" y="580005"/>
            <a:ext cx="3364054" cy="82130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A853F282-05A1-4502-9027-D9561FE61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1" t="64995" r="13746"/>
          <a:stretch/>
        </p:blipFill>
        <p:spPr>
          <a:xfrm>
            <a:off x="-1" y="-1"/>
            <a:ext cx="3962401" cy="22246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5887" y="172975"/>
            <a:ext cx="1702439" cy="103636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927971" y="2047104"/>
            <a:ext cx="11112847" cy="5939604"/>
            <a:chOff x="0" y="-4166"/>
            <a:chExt cx="14817129" cy="6197005"/>
          </a:xfrm>
        </p:grpSpPr>
        <p:sp>
          <p:nvSpPr>
            <p:cNvPr id="11" name="TextBox 11"/>
            <p:cNvSpPr txBox="1"/>
            <p:nvPr/>
          </p:nvSpPr>
          <p:spPr>
            <a:xfrm>
              <a:off x="1767" y="-4166"/>
              <a:ext cx="14815362" cy="1123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00"/>
                </a:lnSpc>
              </a:pPr>
              <a:r>
                <a:rPr lang="pl-PL" sz="7000" spc="-70" dirty="0">
                  <a:solidFill>
                    <a:srgbClr val="004F62"/>
                  </a:solidFill>
                  <a:latin typeface="Montserrat Semi-Bold Bold"/>
                </a:rPr>
                <a:t>Cele stawiane Forum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75829"/>
              <a:ext cx="14817129" cy="451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25"/>
                </a:lnSpc>
              </a:pPr>
              <a:r>
                <a:rPr lang="pl-PL" sz="2400" b="1" spc="26" dirty="0">
                  <a:solidFill>
                    <a:srgbClr val="373636"/>
                  </a:solidFill>
                  <a:latin typeface="Montserrat Extra-Light Bold"/>
                </a:rPr>
                <a:t>Ułatwić rozwój współpracy między badaczami </a:t>
              </a:r>
              <a:br>
                <a:rPr lang="pl-PL" sz="2400" b="1" spc="26" dirty="0">
                  <a:solidFill>
                    <a:srgbClr val="373636"/>
                  </a:solidFill>
                  <a:latin typeface="Montserrat Extra-Light Bold"/>
                </a:rPr>
              </a:br>
              <a:r>
                <a:rPr lang="pl-PL" sz="2400" b="1" spc="26" dirty="0">
                  <a:solidFill>
                    <a:srgbClr val="373636"/>
                  </a:solidFill>
                  <a:latin typeface="Montserrat Extra-Light Bold"/>
                </a:rPr>
                <a:t>z Politechniki Poznańskiej</a:t>
              </a:r>
            </a:p>
            <a:p>
              <a:pPr algn="r">
                <a:lnSpc>
                  <a:spcPts val="4025"/>
                </a:lnSpc>
              </a:pPr>
              <a:endParaRPr lang="pl-PL" sz="2400" b="1" spc="26" dirty="0">
                <a:solidFill>
                  <a:srgbClr val="373636"/>
                </a:solidFill>
                <a:latin typeface="Montserrat Extra-Light Bold"/>
              </a:endParaRPr>
            </a:p>
            <a:p>
              <a:pPr algn="r">
                <a:lnSpc>
                  <a:spcPts val="4025"/>
                </a:lnSpc>
              </a:pPr>
              <a:r>
                <a:rPr lang="pl-PL" sz="2400" b="1" spc="26" dirty="0">
                  <a:solidFill>
                    <a:srgbClr val="373636"/>
                  </a:solidFill>
                  <a:latin typeface="Montserrat Extra-Light Bold"/>
                </a:rPr>
                <a:t>Informować zaprzyjaźnione przedsiębiorstwa o tym w jakim zakresie chcą i mogą współpracować z nimi badacze z Politechniki Poznańskiej</a:t>
              </a:r>
            </a:p>
            <a:p>
              <a:pPr algn="r">
                <a:lnSpc>
                  <a:spcPts val="4025"/>
                </a:lnSpc>
              </a:pPr>
              <a:endParaRPr lang="pl-PL" sz="2400" b="1" spc="26" dirty="0">
                <a:solidFill>
                  <a:srgbClr val="373636"/>
                </a:solidFill>
                <a:latin typeface="Montserrat Extra-Light Bold"/>
              </a:endParaRPr>
            </a:p>
            <a:p>
              <a:pPr algn="r"/>
              <a:r>
                <a:rPr lang="pl-PL" sz="2400" b="1" spc="26" dirty="0" smtClean="0">
                  <a:solidFill>
                    <a:srgbClr val="373636"/>
                  </a:solidFill>
                  <a:latin typeface="Montserrat Extra-Light Bold"/>
                </a:rPr>
                <a:t>Rozszerzyć </a:t>
              </a:r>
              <a:r>
                <a:rPr lang="pl-PL" sz="2400" b="1" spc="26" dirty="0">
                  <a:solidFill>
                    <a:srgbClr val="373636"/>
                  </a:solidFill>
                  <a:latin typeface="Montserrat Extra-Light Bold"/>
                </a:rPr>
                <a:t>wiedzę przedsiębiorstw </a:t>
              </a:r>
              <a:br>
                <a:rPr lang="pl-PL" sz="2400" b="1" spc="26" dirty="0">
                  <a:solidFill>
                    <a:srgbClr val="373636"/>
                  </a:solidFill>
                  <a:latin typeface="Montserrat Extra-Light Bold"/>
                </a:rPr>
              </a:br>
              <a:r>
                <a:rPr lang="pl-PL" sz="2400" b="1" spc="26" dirty="0">
                  <a:solidFill>
                    <a:srgbClr val="373636"/>
                  </a:solidFill>
                  <a:latin typeface="Montserrat Extra-Light Bold"/>
                </a:rPr>
                <a:t>o zasadach funkcjonowania Politechniki Poznańskiej</a:t>
              </a:r>
            </a:p>
            <a:p>
              <a:pPr algn="r">
                <a:lnSpc>
                  <a:spcPts val="4025"/>
                </a:lnSpc>
              </a:pPr>
              <a:endParaRPr lang="pl-PL" sz="4400" spc="26" dirty="0">
                <a:solidFill>
                  <a:srgbClr val="373636"/>
                </a:solidFill>
                <a:latin typeface="Montserrat Extra-Ligh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9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7207E9F5-4A08-4413-8170-6EA3186B5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6" r="23241" b="72825"/>
          <a:stretch/>
        </p:blipFill>
        <p:spPr>
          <a:xfrm>
            <a:off x="1" y="7491537"/>
            <a:ext cx="3886790" cy="279546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2700000">
            <a:off x="11506669" y="1021682"/>
            <a:ext cx="2948102" cy="45719"/>
          </a:xfrm>
          <a:prstGeom prst="rect">
            <a:avLst/>
          </a:prstGeom>
          <a:solidFill>
            <a:srgbClr val="004F62"/>
          </a:solidFill>
        </p:spPr>
      </p:sp>
      <p:sp>
        <p:nvSpPr>
          <p:cNvPr id="5" name="AutoShape 5"/>
          <p:cNvSpPr/>
          <p:nvPr/>
        </p:nvSpPr>
        <p:spPr>
          <a:xfrm rot="-2700000" flipH="1">
            <a:off x="3099264" y="6439024"/>
            <a:ext cx="45719" cy="4515138"/>
          </a:xfrm>
          <a:prstGeom prst="rect">
            <a:avLst/>
          </a:prstGeom>
          <a:solidFill>
            <a:srgbClr val="004F62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16513" y="580005"/>
            <a:ext cx="3364054" cy="821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5312" y="8740120"/>
            <a:ext cx="1702439" cy="103636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1818A7FA-9C15-4827-A28C-D876CFB80E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72257" r="21636"/>
          <a:stretch/>
        </p:blipFill>
        <p:spPr>
          <a:xfrm>
            <a:off x="9753600" y="0"/>
            <a:ext cx="3581400" cy="17546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4605" y="647580"/>
            <a:ext cx="1505749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l-PL" sz="7000" spc="-70" dirty="0" smtClean="0">
                <a:solidFill>
                  <a:srgbClr val="004F62"/>
                </a:solidFill>
                <a:latin typeface="Montserrat Semi-Bold Bold"/>
              </a:rPr>
              <a:t>Instrukcja</a:t>
            </a:r>
          </a:p>
          <a:p>
            <a:pPr>
              <a:lnSpc>
                <a:spcPts val="8400"/>
              </a:lnSpc>
            </a:pPr>
            <a:r>
              <a:rPr lang="pl-PL" sz="4000" spc="-70" dirty="0" smtClean="0">
                <a:solidFill>
                  <a:srgbClr val="004F62"/>
                </a:solidFill>
                <a:latin typeface="Montserrat Semi-Bold Bold"/>
              </a:rPr>
              <a:t>Nawiązanie współpracy z Politechniką Poznańską </a:t>
            </a:r>
            <a:br>
              <a:rPr lang="pl-PL" sz="4000" spc="-70" dirty="0" smtClean="0">
                <a:solidFill>
                  <a:srgbClr val="004F62"/>
                </a:solidFill>
                <a:latin typeface="Montserrat Semi-Bold Bold"/>
              </a:rPr>
            </a:br>
            <a:r>
              <a:rPr lang="pl-PL" sz="4000" b="1" spc="-70" dirty="0" smtClean="0">
                <a:solidFill>
                  <a:srgbClr val="004F62"/>
                </a:solidFill>
                <a:latin typeface="Montserrat Semi-Bold Bold"/>
              </a:rPr>
              <a:t>– przewodnik </a:t>
            </a:r>
            <a:r>
              <a:rPr lang="pl-PL" sz="4000" b="1" spc="-70" dirty="0">
                <a:solidFill>
                  <a:srgbClr val="004F62"/>
                </a:solidFill>
                <a:latin typeface="Montserrat Semi-Bold Bold"/>
              </a:rPr>
              <a:t>dla przedsiębiorców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715000" y="4457700"/>
            <a:ext cx="1196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dirty="0" smtClean="0"/>
              <a:t>        Wprowadzenie</a:t>
            </a:r>
            <a:endParaRPr lang="pl-PL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Oczekiwane obszary współpracy przedsiębiorców z Politechniką Poznańską – wyniki wybranych badań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Cele stawiane uczelni wyższej w Polsce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Roczny cykl życia uczelni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Wybrane kanały kontaktu z Politechniką Poznańską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Jak rozpocząć formalną współpracę?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Jak wspólnie zrealizować projekt?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Jak dotrzeć do eksperta</a:t>
            </a:r>
            <a:r>
              <a:rPr lang="pl-PL" dirty="0" smtClean="0"/>
              <a:t>?</a:t>
            </a:r>
            <a:endParaRPr lang="pl-PL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Jak zorganizować studia dualne?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Jak znaleźć studenta na praktyki, na staże lub do pracy?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Jak współuczestniczyć w edukowaniu studentów?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Jak poszukiwać talentów na uczelni?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 err="1"/>
              <a:t>Employer</a:t>
            </a:r>
            <a:r>
              <a:rPr lang="pl-PL" dirty="0"/>
              <a:t> </a:t>
            </a:r>
            <a:r>
              <a:rPr lang="pl-PL" dirty="0" err="1"/>
              <a:t>branding</a:t>
            </a:r>
            <a:r>
              <a:rPr lang="pl-PL" dirty="0"/>
              <a:t>, czyli jak promować firmę na uczelni? Kilka wskazówek, które może pomogą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Jak rozliczać się z uczelnią?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Jak coś sprzedać uczelni?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Sylwetka i profil kompetencyjny pracownika naukowo-dydaktycznego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pl-PL" dirty="0"/>
              <a:t>Cele pracownika naukowo-dydaktycznego i </a:t>
            </a:r>
            <a:r>
              <a:rPr lang="pl-PL" dirty="0" smtClean="0"/>
              <a:t>wybrane podstawy </a:t>
            </a:r>
            <a:r>
              <a:rPr lang="pl-PL" dirty="0"/>
              <a:t>prawne</a:t>
            </a:r>
          </a:p>
          <a:p>
            <a:r>
              <a:rPr lang="pl-PL" dirty="0"/>
              <a:t> </a:t>
            </a:r>
            <a:r>
              <a:rPr lang="pl-PL" dirty="0" smtClean="0"/>
              <a:t>        Podsumowanie</a:t>
            </a:r>
            <a:endParaRPr lang="pl-PL" b="1" spc="26" dirty="0">
              <a:solidFill>
                <a:srgbClr val="373636"/>
              </a:solidFill>
              <a:latin typeface="Montserrat Extra-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34444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7207E9F5-4A08-4413-8170-6EA3186B5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6" r="23241" b="72825"/>
          <a:stretch/>
        </p:blipFill>
        <p:spPr>
          <a:xfrm>
            <a:off x="1" y="7491537"/>
            <a:ext cx="3886790" cy="279546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2700000">
            <a:off x="11506669" y="1021682"/>
            <a:ext cx="2948102" cy="45719"/>
          </a:xfrm>
          <a:prstGeom prst="rect">
            <a:avLst/>
          </a:prstGeom>
          <a:solidFill>
            <a:srgbClr val="004F62"/>
          </a:solidFill>
        </p:spPr>
      </p:sp>
      <p:sp>
        <p:nvSpPr>
          <p:cNvPr id="5" name="AutoShape 5"/>
          <p:cNvSpPr/>
          <p:nvPr/>
        </p:nvSpPr>
        <p:spPr>
          <a:xfrm rot="-2700000" flipH="1">
            <a:off x="3099264" y="6439024"/>
            <a:ext cx="45719" cy="4515138"/>
          </a:xfrm>
          <a:prstGeom prst="rect">
            <a:avLst/>
          </a:prstGeom>
          <a:solidFill>
            <a:srgbClr val="004F62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16513" y="580005"/>
            <a:ext cx="3364054" cy="821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5312" y="8740120"/>
            <a:ext cx="1702439" cy="103636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1818A7FA-9C15-4827-A28C-D876CFB80E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72257" r="21636"/>
          <a:stretch/>
        </p:blipFill>
        <p:spPr>
          <a:xfrm>
            <a:off x="9753600" y="0"/>
            <a:ext cx="3581400" cy="17546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9708" y="507569"/>
            <a:ext cx="1505749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l-PL" sz="7000" spc="-70" dirty="0" smtClean="0">
                <a:solidFill>
                  <a:srgbClr val="004F62"/>
                </a:solidFill>
                <a:latin typeface="Montserrat Semi-Bold Bold"/>
              </a:rPr>
              <a:t>Korzyści </a:t>
            </a:r>
            <a:br>
              <a:rPr lang="pl-PL" sz="7000" spc="-70" dirty="0" smtClean="0">
                <a:solidFill>
                  <a:srgbClr val="004F62"/>
                </a:solidFill>
                <a:latin typeface="Montserrat Semi-Bold Bold"/>
              </a:rPr>
            </a:br>
            <a:r>
              <a:rPr lang="pl-PL" sz="4400" spc="-70" dirty="0" smtClean="0">
                <a:solidFill>
                  <a:srgbClr val="004F62"/>
                </a:solidFill>
                <a:latin typeface="Montserrat Semi-Bold Bold"/>
              </a:rPr>
              <a:t>wynikające </a:t>
            </a:r>
            <a:br>
              <a:rPr lang="pl-PL" sz="4400" spc="-70" dirty="0" smtClean="0">
                <a:solidFill>
                  <a:srgbClr val="004F62"/>
                </a:solidFill>
                <a:latin typeface="Montserrat Semi-Bold Bold"/>
              </a:rPr>
            </a:br>
            <a:r>
              <a:rPr lang="pl-PL" sz="4400" spc="-70" dirty="0" smtClean="0">
                <a:solidFill>
                  <a:srgbClr val="004F62"/>
                </a:solidFill>
                <a:latin typeface="Montserrat Semi-Bold Bold"/>
              </a:rPr>
              <a:t>z Forum Akceleracji Wiedzy Technicznej</a:t>
            </a:r>
            <a:endParaRPr lang="pl-PL" sz="4400" spc="-70" dirty="0">
              <a:solidFill>
                <a:srgbClr val="004F62"/>
              </a:solidFill>
              <a:latin typeface="Montserrat Semi-Bold Bold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114800" y="4246792"/>
            <a:ext cx="13106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spc="26" dirty="0">
                <a:solidFill>
                  <a:srgbClr val="373636"/>
                </a:solidFill>
                <a:latin typeface="Montserrat Extra-Light Bold"/>
              </a:rPr>
              <a:t>Pogłębienie integracji </a:t>
            </a:r>
            <a:r>
              <a:rPr lang="pl-PL" sz="2400" b="1" spc="26" dirty="0" smtClean="0">
                <a:solidFill>
                  <a:srgbClr val="373636"/>
                </a:solidFill>
                <a:latin typeface="Montserrat Extra-Light Bold"/>
              </a:rPr>
              <a:t>pracowników/zespołów </a:t>
            </a:r>
            <a:r>
              <a:rPr lang="pl-PL" sz="2400" b="1" spc="26" dirty="0">
                <a:solidFill>
                  <a:srgbClr val="373636"/>
                </a:solidFill>
                <a:latin typeface="Montserrat Extra-Light Bold"/>
              </a:rPr>
              <a:t>współpracujących w różnych projektach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spc="26" dirty="0">
                <a:solidFill>
                  <a:srgbClr val="373636"/>
                </a:solidFill>
                <a:latin typeface="Montserrat Extra-Light Bold"/>
              </a:rPr>
              <a:t>Wzmocnienie dyfuzji wiedzy między pracownikami PP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spc="26" dirty="0">
                <a:solidFill>
                  <a:srgbClr val="373636"/>
                </a:solidFill>
                <a:latin typeface="Montserrat Extra-Light Bold"/>
              </a:rPr>
              <a:t>Upowszechnienie osiągnięć i aktywności badaczy z PP zwłaszcza </a:t>
            </a:r>
            <a:br>
              <a:rPr lang="pl-PL" sz="2400" b="1" spc="26" dirty="0">
                <a:solidFill>
                  <a:srgbClr val="373636"/>
                </a:solidFill>
                <a:latin typeface="Montserrat Extra-Light Bold"/>
              </a:rPr>
            </a:br>
            <a:r>
              <a:rPr lang="pl-PL" sz="2400" b="1" spc="26" dirty="0">
                <a:solidFill>
                  <a:srgbClr val="373636"/>
                </a:solidFill>
                <a:latin typeface="Montserrat Extra-Light Bold"/>
              </a:rPr>
              <a:t>w przedsiębiorstwach współpracujących z PP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spc="26" dirty="0">
                <a:solidFill>
                  <a:srgbClr val="373636"/>
                </a:solidFill>
                <a:latin typeface="Montserrat Extra-Light Bold"/>
              </a:rPr>
              <a:t>Wzmocnienie wizerunku PP, w tym jej zakładów, instytutów i wydziałów </a:t>
            </a:r>
            <a:br>
              <a:rPr lang="pl-PL" sz="2400" b="1" spc="26" dirty="0">
                <a:solidFill>
                  <a:srgbClr val="373636"/>
                </a:solidFill>
                <a:latin typeface="Montserrat Extra-Light Bold"/>
              </a:rPr>
            </a:br>
            <a:r>
              <a:rPr lang="pl-PL" sz="2400" b="1" spc="26" dirty="0">
                <a:solidFill>
                  <a:srgbClr val="373636"/>
                </a:solidFill>
                <a:latin typeface="Montserrat Extra-Light Bold"/>
              </a:rPr>
              <a:t>w przedsiębiorstwach z otoczenia uczelni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spc="26" dirty="0">
                <a:solidFill>
                  <a:srgbClr val="373636"/>
                </a:solidFill>
                <a:latin typeface="Montserrat Extra-Light Bold"/>
              </a:rPr>
              <a:t>Ułatwienie przedsiębiorstwom nawiązania współpracy z PP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spc="26" dirty="0">
                <a:solidFill>
                  <a:srgbClr val="373636"/>
                </a:solidFill>
                <a:latin typeface="Montserrat Extra-Light Bold"/>
              </a:rPr>
              <a:t>Lepsze zrozumienie w przedsiębiorstwach uwarunkowań funkcjonowania PP</a:t>
            </a:r>
          </a:p>
        </p:txBody>
      </p:sp>
    </p:spTree>
    <p:extLst>
      <p:ext uri="{BB962C8B-B14F-4D97-AF65-F5344CB8AC3E}">
        <p14:creationId xmlns:p14="http://schemas.microsoft.com/office/powerpoint/2010/main" val="33861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7207E9F5-4A08-4413-8170-6EA3186B5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6" r="23241" b="72825"/>
          <a:stretch/>
        </p:blipFill>
        <p:spPr>
          <a:xfrm>
            <a:off x="1" y="7491537"/>
            <a:ext cx="3886790" cy="279546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2700000">
            <a:off x="11506669" y="1021682"/>
            <a:ext cx="2948102" cy="45719"/>
          </a:xfrm>
          <a:prstGeom prst="rect">
            <a:avLst/>
          </a:prstGeom>
          <a:solidFill>
            <a:srgbClr val="004F62"/>
          </a:solidFill>
        </p:spPr>
      </p:sp>
      <p:sp>
        <p:nvSpPr>
          <p:cNvPr id="5" name="AutoShape 5"/>
          <p:cNvSpPr/>
          <p:nvPr/>
        </p:nvSpPr>
        <p:spPr>
          <a:xfrm rot="-2700000" flipH="1">
            <a:off x="3099264" y="6439024"/>
            <a:ext cx="45719" cy="4515138"/>
          </a:xfrm>
          <a:prstGeom prst="rect">
            <a:avLst/>
          </a:prstGeom>
          <a:solidFill>
            <a:srgbClr val="004F62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16513" y="580005"/>
            <a:ext cx="3364054" cy="821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5312" y="8740120"/>
            <a:ext cx="1702439" cy="103636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1818A7FA-9C15-4827-A28C-D876CFB80E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72257" r="21636"/>
          <a:stretch/>
        </p:blipFill>
        <p:spPr>
          <a:xfrm>
            <a:off x="9753600" y="0"/>
            <a:ext cx="3581400" cy="17546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9708" y="507569"/>
            <a:ext cx="1505749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l-PL" sz="7000" spc="-70" dirty="0" smtClean="0">
                <a:solidFill>
                  <a:srgbClr val="004F62"/>
                </a:solidFill>
                <a:latin typeface="Montserrat Semi-Bold Bold"/>
              </a:rPr>
              <a:t>Strona Forum</a:t>
            </a:r>
            <a:endParaRPr lang="pl-PL" sz="7000" spc="-70" dirty="0">
              <a:solidFill>
                <a:srgbClr val="004F62"/>
              </a:solidFill>
              <a:latin typeface="Montserrat Semi-Bold Bold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9708" y="4076700"/>
            <a:ext cx="4429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solidFill>
                  <a:schemeClr val="accent2">
                    <a:lumMod val="75000"/>
                  </a:schemeClr>
                </a:solidFill>
                <a:hlinkClick r:id="rId6"/>
              </a:rPr>
              <a:t>a</a:t>
            </a:r>
            <a:r>
              <a:rPr lang="pl-PL" sz="6600" b="1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wt.org.pl</a:t>
            </a:r>
            <a:endParaRPr lang="pl-PL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528" y="2092356"/>
            <a:ext cx="13287411" cy="81946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6796708"/>
            <a:ext cx="7553325" cy="762000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15163800" y="6667500"/>
            <a:ext cx="2383442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9351358" y="6667500"/>
            <a:ext cx="2383442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4623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7207E9F5-4A08-4413-8170-6EA3186B5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6" r="23241" b="72825"/>
          <a:stretch/>
        </p:blipFill>
        <p:spPr>
          <a:xfrm>
            <a:off x="1" y="7491537"/>
            <a:ext cx="3886790" cy="279546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2700000">
            <a:off x="11506669" y="1021682"/>
            <a:ext cx="2948102" cy="45719"/>
          </a:xfrm>
          <a:prstGeom prst="rect">
            <a:avLst/>
          </a:prstGeom>
          <a:solidFill>
            <a:srgbClr val="004F62"/>
          </a:solidFill>
        </p:spPr>
      </p:sp>
      <p:sp>
        <p:nvSpPr>
          <p:cNvPr id="5" name="AutoShape 5"/>
          <p:cNvSpPr/>
          <p:nvPr/>
        </p:nvSpPr>
        <p:spPr>
          <a:xfrm rot="-2700000" flipH="1">
            <a:off x="3099264" y="6439024"/>
            <a:ext cx="45719" cy="4515138"/>
          </a:xfrm>
          <a:prstGeom prst="rect">
            <a:avLst/>
          </a:prstGeom>
          <a:solidFill>
            <a:srgbClr val="004F62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16513" y="580005"/>
            <a:ext cx="3364054" cy="821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5312" y="8740120"/>
            <a:ext cx="1702439" cy="103636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1818A7FA-9C15-4827-A28C-D876CFB80E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72257" r="21636"/>
          <a:stretch/>
        </p:blipFill>
        <p:spPr>
          <a:xfrm>
            <a:off x="9753600" y="0"/>
            <a:ext cx="3581400" cy="17546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9708" y="507569"/>
            <a:ext cx="1505749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l-PL" sz="7000" spc="-70" dirty="0" smtClean="0">
                <a:solidFill>
                  <a:srgbClr val="004F62"/>
                </a:solidFill>
                <a:latin typeface="Montserrat Semi-Bold Bold"/>
              </a:rPr>
              <a:t>Możliwość  </a:t>
            </a:r>
            <a:r>
              <a:rPr lang="pl-PL" sz="7000" spc="-70" dirty="0" smtClean="0">
                <a:solidFill>
                  <a:srgbClr val="004F62"/>
                </a:solidFill>
                <a:latin typeface="Montserrat Semi-Bold Bold"/>
              </a:rPr>
              <a:t/>
            </a:r>
            <a:br>
              <a:rPr lang="pl-PL" sz="7000" spc="-70" dirty="0" smtClean="0">
                <a:solidFill>
                  <a:srgbClr val="004F62"/>
                </a:solidFill>
                <a:latin typeface="Montserrat Semi-Bold Bold"/>
              </a:rPr>
            </a:br>
            <a:r>
              <a:rPr lang="pl-PL" sz="7000" spc="-70" dirty="0" smtClean="0">
                <a:solidFill>
                  <a:srgbClr val="004F62"/>
                </a:solidFill>
                <a:latin typeface="Montserrat Semi-Bold Bold"/>
              </a:rPr>
              <a:t>rozszerzenia opisu</a:t>
            </a:r>
            <a:endParaRPr lang="pl-PL" sz="4400" spc="-70" dirty="0">
              <a:solidFill>
                <a:srgbClr val="004F62"/>
              </a:solidFill>
              <a:latin typeface="Montserrat Semi-Bold Bold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41037" y="3653563"/>
            <a:ext cx="13106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spc="26" dirty="0" smtClean="0">
                <a:solidFill>
                  <a:srgbClr val="373636"/>
                </a:solidFill>
                <a:latin typeface="Montserrat Extra-Light Bold"/>
              </a:rPr>
              <a:t>Po seminarium wyślemy mail z załącznikiem WORD</a:t>
            </a:r>
          </a:p>
          <a:p>
            <a:pPr>
              <a:spcAft>
                <a:spcPts val="1200"/>
              </a:spcAft>
            </a:pPr>
            <a:endParaRPr lang="pl-PL" sz="2400" b="1" spc="26" dirty="0" smtClean="0">
              <a:solidFill>
                <a:srgbClr val="373636"/>
              </a:solidFill>
              <a:latin typeface="Montserrat Extra-Light Bold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spc="26" dirty="0" smtClean="0">
                <a:solidFill>
                  <a:srgbClr val="373636"/>
                </a:solidFill>
                <a:latin typeface="Montserrat Extra-Light Bold"/>
              </a:rPr>
              <a:t>Będzie to kwestionariusz z dodatkowymi polami, które zainteresowane osoby mogą wypełnić</a:t>
            </a:r>
          </a:p>
          <a:p>
            <a:pPr>
              <a:spcAft>
                <a:spcPts val="1200"/>
              </a:spcAft>
            </a:pPr>
            <a:endParaRPr lang="pl-PL" sz="2400" b="1" spc="26" dirty="0" smtClean="0">
              <a:solidFill>
                <a:srgbClr val="373636"/>
              </a:solidFill>
              <a:latin typeface="Montserrat Extra-Light Bold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spc="26" dirty="0" smtClean="0">
                <a:solidFill>
                  <a:srgbClr val="373636"/>
                </a:solidFill>
                <a:latin typeface="Montserrat Extra-Light Bold"/>
              </a:rPr>
              <a:t>Poprosimy, żeby wypełniony formularz wysłać mailem pod wskazany adres</a:t>
            </a:r>
          </a:p>
          <a:p>
            <a:pPr>
              <a:spcAft>
                <a:spcPts val="1200"/>
              </a:spcAft>
            </a:pPr>
            <a:endParaRPr lang="pl-PL" sz="2400" b="1" spc="26" dirty="0" smtClean="0">
              <a:solidFill>
                <a:srgbClr val="373636"/>
              </a:solidFill>
              <a:latin typeface="Montserrat Extra-Light Bold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spc="26" dirty="0" smtClean="0">
                <a:solidFill>
                  <a:srgbClr val="373636"/>
                </a:solidFill>
                <a:latin typeface="Montserrat Extra-Light Bold"/>
              </a:rPr>
              <a:t>Mailem możn</a:t>
            </a:r>
            <a:r>
              <a:rPr lang="pl-PL" sz="2400" b="1" spc="26" dirty="0" smtClean="0">
                <a:solidFill>
                  <a:srgbClr val="373636"/>
                </a:solidFill>
                <a:latin typeface="Montserrat Extra-Light Bold"/>
              </a:rPr>
              <a:t>a będzie również wysłać zdjęcie wraz ze zgodą na przetwarzanie wizerunku</a:t>
            </a:r>
            <a:endParaRPr lang="pl-PL" sz="2400" b="1" spc="26" dirty="0">
              <a:solidFill>
                <a:srgbClr val="373636"/>
              </a:solidFill>
              <a:latin typeface="Montserrat Extra-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9642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3CF92D5-8631-4DAC-B357-3321D8BF7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5" r="31732" b="6683"/>
          <a:stretch/>
        </p:blipFill>
        <p:spPr>
          <a:xfrm>
            <a:off x="5562600" y="-67235"/>
            <a:ext cx="12721775" cy="10287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2700000">
            <a:off x="6935403" y="-802992"/>
            <a:ext cx="45719" cy="5437150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33746" y="406261"/>
            <a:ext cx="9053659" cy="1244878"/>
          </a:xfrm>
          <a:prstGeom prst="rect">
            <a:avLst/>
          </a:prstGeom>
        </p:spPr>
      </p:pic>
      <p:grpSp>
        <p:nvGrpSpPr>
          <p:cNvPr id="15" name="Grupa 14">
            <a:extLst>
              <a:ext uri="{FF2B5EF4-FFF2-40B4-BE49-F238E27FC236}">
                <a16:creationId xmlns:a16="http://schemas.microsoft.com/office/drawing/2014/main" xmlns="" id="{BC447686-DA98-4561-9440-8967CE45A509}"/>
              </a:ext>
            </a:extLst>
          </p:cNvPr>
          <p:cNvGrpSpPr/>
          <p:nvPr/>
        </p:nvGrpSpPr>
        <p:grpSpPr>
          <a:xfrm>
            <a:off x="699344" y="4485798"/>
            <a:ext cx="11054842" cy="2296993"/>
            <a:chOff x="699344" y="4485798"/>
            <a:chExt cx="11054842" cy="2296993"/>
          </a:xfrm>
        </p:grpSpPr>
        <p:sp>
          <p:nvSpPr>
            <p:cNvPr id="8" name="TextBox 8"/>
            <p:cNvSpPr txBox="1"/>
            <p:nvPr/>
          </p:nvSpPr>
          <p:spPr>
            <a:xfrm>
              <a:off x="699344" y="4679671"/>
              <a:ext cx="11054842" cy="2103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6900" b="0" i="0" u="none" strike="noStrike" kern="1200" cap="none" spc="-6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-Bold Bold"/>
                  <a:ea typeface="+mn-ea"/>
                  <a:cs typeface="+mn-cs"/>
                </a:rPr>
                <a:t>INKUBATOR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8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6900" b="0" i="0" u="none" strike="noStrike" kern="1200" cap="none" spc="-6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-Bold Bold"/>
                  <a:ea typeface="+mn-ea"/>
                  <a:cs typeface="+mn-cs"/>
                </a:rPr>
                <a:t>INNOWACYJNOŚCI 4.0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34004" y="4485798"/>
              <a:ext cx="1702439" cy="103636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438799" y="8750326"/>
            <a:ext cx="12721776" cy="1102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-Light Bold Italics"/>
                <a:ea typeface="+mn-ea"/>
                <a:cs typeface="+mn-cs"/>
              </a:rPr>
              <a:t>Projekt realizowany jest w ramach programu Inkubator Innowacyjności 4.0. Środki finansowe na realizację projektu pochodzą z projektu pozakonkursowego „Wsparcie zarządzania badaniami naukowymi i komercjalizacja wyników prac B+R w jednostkach naukowych i przedsiębiorstwach”, realizowanego w ramach Programu Operacyjnego Inteligentny Rozwój 2014−2020 (Działanie 4.4).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57246B30-DF71-4084-A86C-DD305716CA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r="37900" b="58707"/>
          <a:stretch/>
        </p:blipFill>
        <p:spPr>
          <a:xfrm>
            <a:off x="13729447" y="6780171"/>
            <a:ext cx="4572000" cy="3506829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66BFCB3D-925F-4A2A-B499-4E1C77F174C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121961" y="2461915"/>
            <a:ext cx="1358606" cy="1358606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7719F7D-F2D2-496D-974E-722CC1320B9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369946" y="2461915"/>
            <a:ext cx="1387961" cy="1387961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757907" y="4700856"/>
            <a:ext cx="3364054" cy="821302"/>
          </a:xfrm>
          <a:prstGeom prst="rect">
            <a:avLst/>
          </a:prstGeom>
        </p:spPr>
      </p:pic>
      <p:sp>
        <p:nvSpPr>
          <p:cNvPr id="18" name="TextBox 12"/>
          <p:cNvSpPr txBox="1"/>
          <p:nvPr/>
        </p:nvSpPr>
        <p:spPr>
          <a:xfrm>
            <a:off x="14519181" y="9296108"/>
            <a:ext cx="3934025" cy="59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0"/>
              </a:lnSpc>
            </a:pPr>
            <a:r>
              <a:rPr lang="pl-PL" sz="3883" dirty="0" smtClean="0">
                <a:solidFill>
                  <a:srgbClr val="004F62"/>
                </a:solidFill>
                <a:latin typeface="Montserrat Semi-Bold Bold"/>
              </a:rPr>
              <a:t>22.11.2021</a:t>
            </a:r>
            <a:endParaRPr lang="pl-PL" sz="3883" dirty="0">
              <a:solidFill>
                <a:srgbClr val="004F62"/>
              </a:solidFill>
              <a:latin typeface="Montserrat Semi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36865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391</Words>
  <Application>Microsoft Office PowerPoint</Application>
  <PresentationFormat>Niestandardowy</PresentationFormat>
  <Paragraphs>72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Montserrat Extra-Light Bold Italics</vt:lpstr>
      <vt:lpstr>Arial</vt:lpstr>
      <vt:lpstr>Montserrat Semi-Bold Bold</vt:lpstr>
      <vt:lpstr>Calibri</vt:lpstr>
      <vt:lpstr>Montserrat Extra-Light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Prezentacje</dc:title>
  <dc:creator>Martyna Fasiecka</dc:creator>
  <cp:lastModifiedBy>Maciej Szafrański</cp:lastModifiedBy>
  <cp:revision>42</cp:revision>
  <dcterms:created xsi:type="dcterms:W3CDTF">2006-08-16T00:00:00Z</dcterms:created>
  <dcterms:modified xsi:type="dcterms:W3CDTF">2021-11-12T14:21:37Z</dcterms:modified>
  <dc:identifier>DAEhXXIlGG4</dc:identifier>
</cp:coreProperties>
</file>