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66" r:id="rId6"/>
    <p:sldId id="268" r:id="rId7"/>
    <p:sldId id="291" r:id="rId8"/>
    <p:sldId id="294" r:id="rId9"/>
    <p:sldId id="292" r:id="rId10"/>
    <p:sldId id="293" r:id="rId11"/>
    <p:sldId id="301" r:id="rId12"/>
    <p:sldId id="297" r:id="rId13"/>
    <p:sldId id="298" r:id="rId14"/>
    <p:sldId id="299" r:id="rId15"/>
    <p:sldId id="300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Extra-Light" panose="020B0604020202020204" charset="-18"/>
      <p:regular r:id="rId22"/>
    </p:embeddedFont>
    <p:embeddedFont>
      <p:font typeface="Montserrat Extra-Light Bold" panose="020B0604020202020204" charset="-18"/>
      <p:regular r:id="rId23"/>
    </p:embeddedFont>
    <p:embeddedFont>
      <p:font typeface="Montserrat Extra-Light Bold Italics" panose="020B0604020202020204" charset="-18"/>
      <p:regular r:id="rId24"/>
    </p:embeddedFont>
    <p:embeddedFont>
      <p:font typeface="Montserrat Medium" panose="020B0604020202020204" charset="-18"/>
      <p:regular r:id="rId25"/>
    </p:embeddedFont>
    <p:embeddedFont>
      <p:font typeface="Montserrat Semi-Bold Bold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268" autoAdjust="0"/>
  </p:normalViewPr>
  <p:slideViewPr>
    <p:cSldViewPr>
      <p:cViewPr varScale="1">
        <p:scale>
          <a:sx n="53" d="100"/>
          <a:sy n="53" d="100"/>
        </p:scale>
        <p:origin x="73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tranet.put.poznan.pl/department/ro/2020/04/09/10342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intranet.put.poznan.pl/department/r2n/2013/02/15/5830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hyperlink" Target="https://intranet.put.poznan.pl/sites/default/files/ro/files/z6obowi-zki-kierownika-projektuy.docx" TargetMode="External"/><Relationship Id="rId9" Type="http://schemas.openxmlformats.org/officeDocument/2006/relationships/hyperlink" Target="https://intranet.put.poznan.pl/department/ro/2020/04/09/1034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put.poznan.pl/sites/default/files/ro/files/z9obowi-zki-specjalisty-ds-administracyjno-finansowych.docx" TargetMode="External"/><Relationship Id="rId2" Type="http://schemas.openxmlformats.org/officeDocument/2006/relationships/hyperlink" Target="https://intranet.put.poznan.pl/sites/default/files/ro/files/z5obowi-zki-opiekuna-projektu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s://intranet.put.poznan.pl/sites/default/files/ro/files/z10obowi-zki-opiekunaprojektuwkwesturze.doc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33CF92D5-8631-4DAC-B357-3321D8BF7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r="31732" b="6683"/>
          <a:stretch/>
        </p:blipFill>
        <p:spPr>
          <a:xfrm>
            <a:off x="5562600" y="1"/>
            <a:ext cx="12721775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6935403" y="-802992"/>
            <a:ext cx="45719" cy="5437150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3746" y="406261"/>
            <a:ext cx="9053659" cy="12448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57907" y="4700856"/>
            <a:ext cx="3364054" cy="821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21961" y="2461915"/>
            <a:ext cx="1358606" cy="13586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69946" y="2461915"/>
            <a:ext cx="1387961" cy="1387961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BC447686-DA98-4561-9440-8967CE45A509}"/>
              </a:ext>
            </a:extLst>
          </p:cNvPr>
          <p:cNvGrpSpPr/>
          <p:nvPr/>
        </p:nvGrpSpPr>
        <p:grpSpPr>
          <a:xfrm>
            <a:off x="-65652" y="3115613"/>
            <a:ext cx="11054842" cy="2275212"/>
            <a:chOff x="699344" y="4485798"/>
            <a:chExt cx="11054842" cy="2275212"/>
          </a:xfrm>
        </p:grpSpPr>
        <p:sp>
          <p:nvSpPr>
            <p:cNvPr id="8" name="TextBox 8"/>
            <p:cNvSpPr txBox="1"/>
            <p:nvPr/>
          </p:nvSpPr>
          <p:spPr>
            <a:xfrm>
              <a:off x="699344" y="4679671"/>
              <a:ext cx="11054842" cy="2081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80"/>
                </a:lnSpc>
              </a:pPr>
              <a:r>
                <a:rPr lang="pl-PL" sz="6900" spc="-69" dirty="0">
                  <a:solidFill>
                    <a:srgbClr val="FFFFFF"/>
                  </a:solidFill>
                  <a:latin typeface="Montserrat Semi-Bold Bold"/>
                </a:rPr>
                <a:t>INKUBATOR</a:t>
              </a:r>
            </a:p>
            <a:p>
              <a:pPr algn="ctr">
                <a:lnSpc>
                  <a:spcPts val="8280"/>
                </a:lnSpc>
              </a:pPr>
              <a:r>
                <a:rPr lang="pl-PL" sz="6900" spc="-69" dirty="0">
                  <a:solidFill>
                    <a:srgbClr val="FFFFFF"/>
                  </a:solidFill>
                  <a:latin typeface="Montserrat Semi-Bold Bold"/>
                </a:rPr>
                <a:t>INNOWACYJNOŚCI 4.0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34004" y="4485798"/>
              <a:ext cx="1702439" cy="103636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37444" y="8096590"/>
            <a:ext cx="12721776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pl-PL" sz="1999" spc="19" dirty="0">
                <a:solidFill>
                  <a:srgbClr val="FFFFFF"/>
                </a:solidFill>
                <a:latin typeface="Montserrat Extra-Light Bold Italics"/>
              </a:rPr>
              <a:t>Projekt realizowany jest w ramach programu Inkubator Innowacyjności 4.0. Środki finansowe na realizację projektu pochodzą z projektu pozakonkursowego „Wsparcie zarządzania badaniami naukowymi i komercjalizacja wyników prac B+R w jednostkach naukowych i przedsiębiorstwach”, realizowanego w ramach Programu Operacyjnego Inteligentny Rozwój 2014−2020 (Działanie 4.4).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7246B30-DF71-4084-A86C-DD305716CA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37900" b="58707"/>
          <a:stretch/>
        </p:blipFill>
        <p:spPr>
          <a:xfrm>
            <a:off x="13716000" y="6808746"/>
            <a:ext cx="4572000" cy="350682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7EC32DD-5F2C-4510-9A3C-A1CE7C31091B}"/>
              </a:ext>
            </a:extLst>
          </p:cNvPr>
          <p:cNvSpPr/>
          <p:nvPr/>
        </p:nvSpPr>
        <p:spPr>
          <a:xfrm>
            <a:off x="4038346" y="7058913"/>
            <a:ext cx="9144000" cy="7661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pc="-69" dirty="0">
                <a:solidFill>
                  <a:srgbClr val="FFFFFF"/>
                </a:solidFill>
                <a:latin typeface="Montserrat Medium" panose="00000600000000000000" pitchFamily="2" charset="-18"/>
              </a:rPr>
              <a:t>Opracowanie: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FFFFFF"/>
                </a:solidFill>
                <a:latin typeface="Montserrat Medium" panose="00000600000000000000" pitchFamily="2" charset="-18"/>
              </a:rPr>
              <a:t>Krzysztof Jakubiak i Michał </a:t>
            </a:r>
            <a:r>
              <a:rPr lang="pl-PL" dirty="0" err="1">
                <a:solidFill>
                  <a:srgbClr val="FFFFFF"/>
                </a:solidFill>
                <a:latin typeface="Montserrat Medium" panose="00000600000000000000" pitchFamily="2" charset="-18"/>
              </a:rPr>
              <a:t>Fasiecki</a:t>
            </a:r>
            <a:r>
              <a:rPr lang="pl-PL">
                <a:solidFill>
                  <a:srgbClr val="FFFFFF"/>
                </a:solidFill>
                <a:latin typeface="Montserrat Medium" panose="00000600000000000000" pitchFamily="2" charset="-18"/>
              </a:rPr>
              <a:t> </a:t>
            </a:r>
            <a:endParaRPr lang="pl-PL" dirty="0">
              <a:solidFill>
                <a:srgbClr val="FFFFF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BAB50163-3070-45F1-9DA0-E994C7765ECB}"/>
              </a:ext>
            </a:extLst>
          </p:cNvPr>
          <p:cNvSpPr txBox="1"/>
          <p:nvPr/>
        </p:nvSpPr>
        <p:spPr>
          <a:xfrm>
            <a:off x="376262" y="5820061"/>
            <a:ext cx="11546552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600" spc="-70" dirty="0">
                <a:solidFill>
                  <a:schemeClr val="bg1"/>
                </a:solidFill>
                <a:latin typeface="Montserrat Semi-Bold Bold"/>
              </a:rPr>
              <a:t>Finansowe aspekty realizacji projektów naukowych finansowanych ze źródeł innych niż subwencja </a:t>
            </a:r>
            <a:r>
              <a:rPr lang="pl-PL" sz="2600" spc="-70" dirty="0" err="1">
                <a:solidFill>
                  <a:schemeClr val="bg1"/>
                </a:solidFill>
                <a:latin typeface="Montserrat Semi-Bold Bold"/>
              </a:rPr>
              <a:t>MEiN</a:t>
            </a:r>
            <a:endParaRPr lang="pl-PL" sz="2600" spc="-70" dirty="0">
              <a:solidFill>
                <a:schemeClr val="bg1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1941655" y="1470194"/>
            <a:ext cx="4236575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4" name="AutoShape 4"/>
          <p:cNvSpPr/>
          <p:nvPr/>
        </p:nvSpPr>
        <p:spPr>
          <a:xfrm rot="-2700000" flipH="1">
            <a:off x="17277934" y="7610854"/>
            <a:ext cx="45719" cy="2813880"/>
          </a:xfrm>
          <a:prstGeom prst="rect">
            <a:avLst/>
          </a:prstGeom>
          <a:solidFill>
            <a:srgbClr val="004F6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1554B11-CD58-42AB-BA64-E99A3A6CE537}"/>
              </a:ext>
            </a:extLst>
          </p:cNvPr>
          <p:cNvGrpSpPr/>
          <p:nvPr/>
        </p:nvGrpSpPr>
        <p:grpSpPr>
          <a:xfrm>
            <a:off x="914400" y="2309553"/>
            <a:ext cx="14827678" cy="3928175"/>
            <a:chOff x="1028700" y="3178771"/>
            <a:chExt cx="14768206" cy="2686952"/>
          </a:xfrm>
        </p:grpSpPr>
        <p:sp>
          <p:nvSpPr>
            <p:cNvPr id="7" name="TextBox 7"/>
            <p:cNvSpPr txBox="1"/>
            <p:nvPr/>
          </p:nvSpPr>
          <p:spPr>
            <a:xfrm>
              <a:off x="1030460" y="3178771"/>
              <a:ext cx="14766446" cy="656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Formularz zgłoszeniowy projektu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8700" y="3998397"/>
              <a:ext cx="14768206" cy="3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2800" dirty="0">
                  <a:solidFill>
                    <a:srgbClr val="004F62"/>
                  </a:solidFill>
                  <a:latin typeface="Montserrat Semi-Bold Bold"/>
                </a:rPr>
                <a:t>Koszty pośrednie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4491781"/>
              <a:ext cx="14768206" cy="1373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 przypadkach, których koszty pośrednie rozliczane są na podstawie rzeczywiście poniesionych wydatków, budżet projektu należy zaplanować tak aby co najmniej 35% zaplanowanych kosztów zarządzania projektem było przeznaczone na obsługę projektu w jednostkach administracji centralnej Uczelni.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C1261BC7-071A-410E-99A2-E22E74920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8586" r="5701"/>
          <a:stretch/>
        </p:blipFill>
        <p:spPr>
          <a:xfrm>
            <a:off x="0" y="0"/>
            <a:ext cx="5131841" cy="2712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B2E7A-DCEC-4659-AC61-10872C00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364947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7EE8F0-8A78-47C1-B35C-B96F5475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4"/>
          <a:stretch/>
        </p:blipFill>
        <p:spPr>
          <a:xfrm>
            <a:off x="16573331" y="5250658"/>
            <a:ext cx="1714669" cy="5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9817986"/>
            <a:chOff x="11953" y="-50040"/>
            <a:chExt cx="18125038" cy="13090648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128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Podatek VAT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2155064"/>
              <a:ext cx="18125034" cy="1088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Trzy możliwości ujęcia podatku VAT w budżecie projektu:</a:t>
              </a: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kwalifikowany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podatek VAT w całości jest zawarty w kosztach projektu, wówczas w budżecie projektu ujmujemy wydatki w kwotach brutto.</a:t>
              </a: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kwalifikowany strukturą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podatek jest częściowo zawarty w kosztach projektu pozostała część może być ujęta w uczelnianym rozliczeniu podatku VAT.  W budżecie projektu ujmujemy wydatki powiększone o część podatku, która nie może być odzyskana przez PP (w 2021 roku na PP jest to  94% podatku zawartego w cenie nabywanych dóbr lub usług);</a:t>
              </a: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niekwalifikowany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podatek VAT nie może być kosztem projektu, budżet projektu jest tworzony w cenach netto.</a:t>
              </a: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5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7766142"/>
            <a:chOff x="11953" y="-50040"/>
            <a:chExt cx="18125038" cy="10354856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128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Podatek VAT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2155064"/>
              <a:ext cx="18125035" cy="8149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Trzy możliwości ujęcia podatku VAT w budżecie projektu:</a:t>
              </a: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kwalifikowany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występuje jeśli w projekcie realizowane są działania, których sprzedaż byłaby zwolniona z opodatkowania </a:t>
              </a:r>
              <a:r>
                <a:rPr lang="pl-PL" sz="2683" spc="26" dirty="0" err="1">
                  <a:solidFill>
                    <a:srgbClr val="373636"/>
                  </a:solidFill>
                  <a:latin typeface="Montserrat Extra-Light Bold"/>
                </a:rPr>
                <a:t>VAT’em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, przykładami takich działań mogą być:</a:t>
              </a:r>
            </a:p>
            <a:p>
              <a:pPr marL="914400" lvl="1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wypłata stypendiów;</a:t>
              </a:r>
            </a:p>
            <a:p>
              <a:pPr marL="914400" lvl="1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działalność dydaktyczna uczelni;</a:t>
              </a:r>
            </a:p>
            <a:p>
              <a:pPr marL="914400" lvl="1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szkolenia zawodowe finansowane ze środków publicznych,  </a:t>
              </a:r>
            </a:p>
            <a:p>
              <a:pPr marL="914400" lvl="1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wszelkie nieodpłatne świadczenia (działania projektowe nie są z definicji nieodpłatne jedynie to że nie zawsze płatnikiem jest uczestnik projektu lub inny odbiorca wypracowanych rozwiązań).</a:t>
              </a: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5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8279103"/>
            <a:chOff x="11953" y="-50040"/>
            <a:chExt cx="18125038" cy="11038804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128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Podatek VAT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2155064"/>
              <a:ext cx="18125035" cy="88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Trzy możliwości ujęcia podatku VAT w budżecie projektu:</a:t>
              </a: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kwalifikowany strukturą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sytuacja taka występuje wówczas jeśli część działań wykonywanych w ramach projektu byłaby zwolniona z opodatkowania ale realizowane byłyby jednocześnie działania, które podczas sprzedaży byłyby kwalifikowane. Wówczas wyznaczany jest specjalny współczynnik, który wskazują jaką część podatku, zawartego w cenie wykorzystywanych do realizacji projektu dóbr lub usług można zaliczyć do kosztów projektu, a jaka pozostaje do rozliczenia przez Uczelnię (VAT naliczony). </a:t>
              </a: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10178547"/>
            <a:chOff x="11953" y="-50040"/>
            <a:chExt cx="18125038" cy="13571396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128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Podatek VAT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1951864"/>
              <a:ext cx="18125035" cy="1156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Trzy możliwości ujęcia podatku VAT w budżecie projektu:</a:t>
              </a: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VAT niekwalifikowany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– występuje kiedy w projekcie realizujemy wyłącznie działania, które jeśli byłyby sprzedawane były opodatkowane (w tym również opodatkowane O% stawką VAT), np.:</a:t>
              </a:r>
            </a:p>
            <a:p>
              <a:pPr marL="914400" lvl="1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wdrożenie przemysłowe,</a:t>
              </a:r>
            </a:p>
            <a:p>
              <a:pPr marL="914400" lvl="1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odpłatne udzielenie licencji na wyniki badań naukowych,</a:t>
              </a:r>
            </a:p>
            <a:p>
              <a:pPr marL="914400" lvl="1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doradztwo.</a:t>
              </a:r>
            </a:p>
            <a:p>
              <a:pPr marL="0" lvl="1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UWAGA:</a:t>
              </a:r>
            </a:p>
            <a:p>
              <a:pPr marL="0" lvl="1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Przekazanie efektów działalności projektowej w ramach konsorcjum jest przekazaniem na zewnątrz. Jest ono również analizowane pod kątem kwalifikowalności podatku VAT. Przekazanie wyników projektów, również do lidera projektu powinno być realizowane w sposób sformalizowany.</a:t>
              </a: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5048938"/>
            <a:chOff x="11953" y="-50040"/>
            <a:chExt cx="18125038" cy="6731917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128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Podatek VAT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1951864"/>
              <a:ext cx="18125035" cy="4730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Z punktu widzenia podatku VAT w projektach jest bardzo istotne jaka działalność  będzie prowadzona w budynkach, które powstały w wyniku realizacji projektów. </a:t>
              </a:r>
            </a:p>
            <a:p>
              <a:pPr marL="457200" indent="-457200" algn="just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33CF92D5-8631-4DAC-B357-3321D8BF7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r="31732" b="6683"/>
          <a:stretch/>
        </p:blipFill>
        <p:spPr>
          <a:xfrm>
            <a:off x="5562600" y="1"/>
            <a:ext cx="12721775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6935403" y="-802992"/>
            <a:ext cx="45719" cy="5437150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3746" y="406261"/>
            <a:ext cx="9053659" cy="1244878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BC447686-DA98-4561-9440-8967CE45A509}"/>
              </a:ext>
            </a:extLst>
          </p:cNvPr>
          <p:cNvGrpSpPr/>
          <p:nvPr/>
        </p:nvGrpSpPr>
        <p:grpSpPr>
          <a:xfrm>
            <a:off x="699344" y="4485798"/>
            <a:ext cx="11054842" cy="2296993"/>
            <a:chOff x="699344" y="4485798"/>
            <a:chExt cx="11054842" cy="2296993"/>
          </a:xfrm>
        </p:grpSpPr>
        <p:sp>
          <p:nvSpPr>
            <p:cNvPr id="8" name="TextBox 8"/>
            <p:cNvSpPr txBox="1"/>
            <p:nvPr/>
          </p:nvSpPr>
          <p:spPr>
            <a:xfrm>
              <a:off x="699344" y="4679671"/>
              <a:ext cx="11054842" cy="2103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9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-Bold Bold"/>
                  <a:ea typeface="+mn-ea"/>
                  <a:cs typeface="+mn-cs"/>
                </a:rPr>
                <a:t>INKUBATOR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9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-Bold Bold"/>
                  <a:ea typeface="+mn-ea"/>
                  <a:cs typeface="+mn-cs"/>
                </a:rPr>
                <a:t>INNOWACYJNOŚCI 4.0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34004" y="4485798"/>
              <a:ext cx="1702439" cy="103636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37444" y="8096590"/>
            <a:ext cx="12721776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99" b="0" i="0" u="none" strike="noStrike" kern="1200" cap="none" spc="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-Light Bold Italics"/>
                <a:ea typeface="+mn-ea"/>
                <a:cs typeface="+mn-cs"/>
              </a:rPr>
              <a:t>Projekt realizowany jest w ramach programu Inkubator Innowacyjności 4.0. Środki finansowe na realizację projektu pochodzą z projektu pozakonkursowego „Wsparcie zarządzania badaniami naukowymi i komercjalizacja wyników prac B+R w jednostkach naukowych i przedsiębiorstwach”, realizowanego w ramach Programu Operacyjnego Inteligentny Rozwój 2014−2020 (Działanie 4.4).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7246B30-DF71-4084-A86C-DD305716C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37900" b="58707"/>
          <a:stretch/>
        </p:blipFill>
        <p:spPr>
          <a:xfrm>
            <a:off x="13716000" y="6780171"/>
            <a:ext cx="4572000" cy="350682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6BFCB3D-925F-4A2A-B499-4E1C77F174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21961" y="2461915"/>
            <a:ext cx="1358606" cy="1358606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87719F7D-F2D2-496D-974E-722CC1320B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69946" y="2461915"/>
            <a:ext cx="1387961" cy="13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7207E9F5-4A08-4413-8170-6EA3186B5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6" r="23241" b="72825"/>
          <a:stretch/>
        </p:blipFill>
        <p:spPr>
          <a:xfrm>
            <a:off x="1" y="7491537"/>
            <a:ext cx="3886790" cy="279546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11506669" y="1021682"/>
            <a:ext cx="2948102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3099264" y="6439024"/>
            <a:ext cx="45719" cy="4515138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6" name="Group 6"/>
          <p:cNvGrpSpPr/>
          <p:nvPr/>
        </p:nvGrpSpPr>
        <p:grpSpPr>
          <a:xfrm>
            <a:off x="435312" y="3202914"/>
            <a:ext cx="17054781" cy="3617135"/>
            <a:chOff x="-44452" y="-4167"/>
            <a:chExt cx="18169488" cy="3505709"/>
          </a:xfrm>
        </p:grpSpPr>
        <p:sp>
          <p:nvSpPr>
            <p:cNvPr id="7" name="TextBox 7"/>
            <p:cNvSpPr txBox="1"/>
            <p:nvPr/>
          </p:nvSpPr>
          <p:spPr>
            <a:xfrm>
              <a:off x="2161" y="-4167"/>
              <a:ext cx="18122875" cy="2088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7000" spc="-70" dirty="0">
                  <a:solidFill>
                    <a:srgbClr val="004F62"/>
                  </a:solidFill>
                  <a:latin typeface="Montserrat Semi-Bold Bold"/>
                </a:rPr>
                <a:t>Zgłoszenie projektu do realizacji na Politechnice Poznańskiej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07335"/>
              <a:ext cx="18125036" cy="522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pl-PL" sz="3500" dirty="0">
                <a:solidFill>
                  <a:srgbClr val="004F62"/>
                </a:solidFill>
                <a:latin typeface="Montserrat Semi-Bold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4452" y="3046268"/>
              <a:ext cx="18125036" cy="45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12" y="8740120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818A7FA-9C15-4827-A28C-D876CFB80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72257" r="21636"/>
          <a:stretch/>
        </p:blipFill>
        <p:spPr>
          <a:xfrm>
            <a:off x="9753600" y="0"/>
            <a:ext cx="3581400" cy="175461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8FAE40CD-6440-4F3F-B1ED-68248EC677E3}"/>
              </a:ext>
            </a:extLst>
          </p:cNvPr>
          <p:cNvSpPr txBox="1"/>
          <p:nvPr/>
        </p:nvSpPr>
        <p:spPr>
          <a:xfrm>
            <a:off x="4495800" y="7393597"/>
            <a:ext cx="1267231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500" dirty="0">
                <a:solidFill>
                  <a:srgbClr val="004F62"/>
                </a:solidFill>
                <a:latin typeface="Montserrat Semi-Bold Bold"/>
              </a:rPr>
              <a:t>Na PP zasady zgłaszania i realizacji projektów finansowanych z zewnętrznych źródeł odbywa się na podstawie z Zarządzeniem Nr 18 Rektora PP z dnia 9 kwietnia 2020 r. </a:t>
            </a:r>
            <a:r>
              <a:rPr lang="pl-PL" sz="3500" dirty="0">
                <a:solidFill>
                  <a:srgbClr val="004F62"/>
                </a:solidFill>
                <a:latin typeface="Montserrat Semi-Bold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(RO/IV/18/2020)</a:t>
            </a:r>
            <a:endParaRPr lang="pl-PL" sz="3500" dirty="0">
              <a:solidFill>
                <a:srgbClr val="004F62"/>
              </a:solidFill>
              <a:latin typeface="Montserrat Semi-Bold Bold"/>
            </a:endParaRPr>
          </a:p>
          <a:p>
            <a:pPr algn="just">
              <a:lnSpc>
                <a:spcPts val="4200"/>
              </a:lnSpc>
            </a:pPr>
            <a:endParaRPr lang="pl-PL" sz="3500" dirty="0">
              <a:solidFill>
                <a:srgbClr val="004F62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25489"/>
          <a:stretch>
            <a:fillRect/>
          </a:stretch>
        </p:blipFill>
        <p:spPr>
          <a:xfrm>
            <a:off x="-29308" y="20349"/>
            <a:ext cx="11467363" cy="102666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1480" y="8794970"/>
            <a:ext cx="1120716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pl-PL" sz="8000" spc="-80" dirty="0">
                <a:solidFill>
                  <a:srgbClr val="F8FBFD"/>
                </a:solidFill>
                <a:latin typeface="Montserrat Semi-Bold Bold"/>
              </a:rPr>
              <a:t>Zgłoszenie projektu</a:t>
            </a:r>
            <a:endParaRPr lang="en-US" sz="8000" spc="-80" dirty="0">
              <a:solidFill>
                <a:srgbClr val="F8FBFD"/>
              </a:solidFill>
              <a:latin typeface="Montserrat Semi-Bold Bold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988F060-245F-450A-A7F5-DA9BFDF46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4" r="27705" b="16710"/>
          <a:stretch/>
        </p:blipFill>
        <p:spPr>
          <a:xfrm>
            <a:off x="1775205" y="0"/>
            <a:ext cx="16503830" cy="10266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16412" y="9181364"/>
            <a:ext cx="3364054" cy="821302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E3BED045-A91B-4009-865E-F695B0BCA3E8}"/>
              </a:ext>
            </a:extLst>
          </p:cNvPr>
          <p:cNvGrpSpPr/>
          <p:nvPr/>
        </p:nvGrpSpPr>
        <p:grpSpPr>
          <a:xfrm>
            <a:off x="6858000" y="1019175"/>
            <a:ext cx="10972800" cy="7313159"/>
            <a:chOff x="7733900" y="1019175"/>
            <a:chExt cx="9525400" cy="7313159"/>
          </a:xfrm>
        </p:grpSpPr>
        <p:sp>
          <p:nvSpPr>
            <p:cNvPr id="7" name="TextBox 7"/>
            <p:cNvSpPr txBox="1"/>
            <p:nvPr/>
          </p:nvSpPr>
          <p:spPr>
            <a:xfrm>
              <a:off x="7733900" y="1019175"/>
              <a:ext cx="9525400" cy="542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3500" dirty="0">
                  <a:solidFill>
                    <a:srgbClr val="FFFFFF"/>
                  </a:solidFill>
                  <a:latin typeface="Montserrat Semi-Bold Bold"/>
                </a:rPr>
                <a:t>Aktualne konkursy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733900" y="1707059"/>
              <a:ext cx="9525400" cy="6625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25"/>
                </a:lnSpc>
              </a:pPr>
              <a:endParaRPr lang="pl-PL" sz="2683" spc="26" dirty="0">
                <a:solidFill>
                  <a:srgbClr val="FFFFFF"/>
                </a:solidFill>
                <a:latin typeface="Montserrat Extra-Light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rgbClr val="FFFFFF"/>
                  </a:solidFill>
                  <a:latin typeface="Montserrat Extra-Light"/>
                </a:rPr>
                <a:t>Aktualne konkursy wraz z wewnętrznymi datami ich zgłoszenia można znaleźć na stronie intranetowej Działu ds. badań i projektów</a:t>
              </a:r>
            </a:p>
            <a:p>
              <a:pPr algn="r">
                <a:lnSpc>
                  <a:spcPts val="4025"/>
                </a:lnSpc>
              </a:pPr>
              <a:endParaRPr lang="pl-PL" sz="2683" spc="26" dirty="0">
                <a:solidFill>
                  <a:srgbClr val="FFFFFF"/>
                </a:solidFill>
                <a:latin typeface="Montserrat Extra-Light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https://intranet.put.poznan.pl/department/r2n/2013/02/15/5830</a:t>
              </a:r>
              <a:endParaRPr lang="pl-PL" sz="2683" spc="26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Extra-Light"/>
              </a:endParaRPr>
            </a:p>
            <a:p>
              <a:pPr algn="r">
                <a:lnSpc>
                  <a:spcPts val="4025"/>
                </a:lnSpc>
              </a:pPr>
              <a:endParaRPr lang="pl-PL" sz="2683" spc="26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Extra-Light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Obecnie zgłoszenie projektu odbywa się poprzez system EOD, zakładka projekty, karty – </a:t>
              </a:r>
              <a:r>
                <a:rPr lang="pl-PL" sz="2683" i="1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zgłoszenie projektu </a:t>
              </a:r>
              <a:r>
                <a:rPr lang="pl-PL" sz="2683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oraz </a:t>
              </a:r>
              <a:r>
                <a:rPr lang="pl-PL" sz="2683" i="1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informacja o efektach projektu</a:t>
              </a:r>
              <a:r>
                <a:rPr lang="pl-PL" sz="2683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.</a:t>
              </a: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-Light"/>
                </a:rPr>
                <a:t>  </a:t>
              </a:r>
            </a:p>
            <a:p>
              <a:pPr algn="r">
                <a:lnSpc>
                  <a:spcPts val="4025"/>
                </a:lnSpc>
              </a:pPr>
              <a:endParaRPr lang="pl-PL" sz="2683" spc="26" dirty="0">
                <a:solidFill>
                  <a:srgbClr val="FFFFFF"/>
                </a:solidFill>
                <a:latin typeface="Montserrat Extra-Light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rgbClr val="FFFFFF"/>
                  </a:solidFill>
                  <a:latin typeface="Montserrat Extra-Light"/>
                </a:rPr>
                <a:t> 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-2700000">
            <a:off x="4662148" y="-916604"/>
            <a:ext cx="57378" cy="6072282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50761" y="777220"/>
            <a:ext cx="1702439" cy="1036360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4490A1A5-6F98-40B5-A975-6A609071E49E}"/>
              </a:ext>
            </a:extLst>
          </p:cNvPr>
          <p:cNvGrpSpPr/>
          <p:nvPr/>
        </p:nvGrpSpPr>
        <p:grpSpPr>
          <a:xfrm>
            <a:off x="12486730" y="7275662"/>
            <a:ext cx="5801270" cy="3038616"/>
            <a:chOff x="12486730" y="7275662"/>
            <a:chExt cx="5801270" cy="3038616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E5F8B147-079F-4F2B-ACF8-F3F83918C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46" b="52577"/>
            <a:stretch/>
          </p:blipFill>
          <p:spPr>
            <a:xfrm>
              <a:off x="12486730" y="7275662"/>
              <a:ext cx="5801270" cy="3038616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CCD8A761-143A-4804-960D-21F5CD0AF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046892" y="9198998"/>
              <a:ext cx="3364054" cy="8213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l="12924"/>
          <a:stretch>
            <a:fillRect/>
          </a:stretch>
        </p:blipFill>
        <p:spPr>
          <a:xfrm>
            <a:off x="1" y="172974"/>
            <a:ext cx="10515599" cy="1011402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D1772A2-837E-4FBD-B9E8-FCA5F7C6C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31868" r="36528" b="34910"/>
          <a:stretch/>
        </p:blipFill>
        <p:spPr>
          <a:xfrm>
            <a:off x="0" y="2177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00000">
            <a:off x="1457965" y="1245922"/>
            <a:ext cx="3543047" cy="45985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7" name="TextBox 7"/>
          <p:cNvSpPr txBox="1"/>
          <p:nvPr/>
        </p:nvSpPr>
        <p:spPr>
          <a:xfrm rot="2670132">
            <a:off x="-593440" y="5600718"/>
            <a:ext cx="8292393" cy="234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pl-PL" sz="6000" spc="-80" dirty="0">
                <a:solidFill>
                  <a:srgbClr val="004F62"/>
                </a:solidFill>
                <a:latin typeface="Montserrat Semi-Bold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Obowiązki kierownika projektu</a:t>
            </a:r>
            <a:endParaRPr lang="en-US" sz="6000" spc="-80" dirty="0">
              <a:solidFill>
                <a:srgbClr val="004F62"/>
              </a:solidFill>
              <a:latin typeface="Montserrat Semi-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853F282-05A1-4502-9027-D9561FE61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64995" r="13746"/>
          <a:stretch/>
        </p:blipFill>
        <p:spPr>
          <a:xfrm>
            <a:off x="-1" y="-1"/>
            <a:ext cx="3962401" cy="22246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5887" y="172975"/>
            <a:ext cx="1702439" cy="10363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08254" y="2309278"/>
            <a:ext cx="12672314" cy="8043470"/>
            <a:chOff x="0" y="-4166"/>
            <a:chExt cx="14817129" cy="8152513"/>
          </a:xfrm>
        </p:grpSpPr>
        <p:sp>
          <p:nvSpPr>
            <p:cNvPr id="11" name="TextBox 11"/>
            <p:cNvSpPr txBox="1"/>
            <p:nvPr/>
          </p:nvSpPr>
          <p:spPr>
            <a:xfrm>
              <a:off x="1767" y="-4166"/>
              <a:ext cx="14815362" cy="2183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7000" spc="-70" dirty="0">
                  <a:solidFill>
                    <a:srgbClr val="004F62"/>
                  </a:solidFill>
                  <a:latin typeface="Montserrat Semi-Bold Bold"/>
                </a:rPr>
                <a:t>Wybór kierownika projektu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888795"/>
              <a:ext cx="14817129" cy="545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3500" dirty="0">
                  <a:solidFill>
                    <a:srgbClr val="004F62"/>
                  </a:solidFill>
                  <a:latin typeface="Montserrat Semi-Bold Bold"/>
                </a:rPr>
                <a:t>Kierownik projektu jest odpowiedzialny za: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865126" y="2993000"/>
              <a:ext cx="11952003" cy="5155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r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Zarządzanie projektem</a:t>
              </a:r>
            </a:p>
            <a:p>
              <a:pPr marL="457200" indent="-457200" algn="r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Kierowanie zespołem projektowym</a:t>
              </a:r>
            </a:p>
            <a:p>
              <a:pPr marL="457200" indent="-457200" algn="r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Osiągnięcie celów i rezultatów projektu</a:t>
              </a:r>
            </a:p>
            <a:p>
              <a:pPr marL="457200" indent="-457200" algn="r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Utrzymanie trwałości projektu</a:t>
              </a:r>
            </a:p>
            <a:p>
              <a:pPr algn="r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szczegółowy zakres obowiązków kierownika projektu na PP został określony w Zarządzeniu Rektora w sprawie realizacji w Politechnice Poznańskiej projektów i stypendiów finansowanych za źródeł innych  niż subwencja </a:t>
              </a:r>
              <a:r>
                <a:rPr lang="pl-PL" sz="2683" spc="26" dirty="0" err="1">
                  <a:solidFill>
                    <a:srgbClr val="373636"/>
                  </a:solidFill>
                  <a:latin typeface="Montserrat Extra-Light Bold"/>
                </a:rPr>
                <a:t>MNiSW</a:t>
              </a: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r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Aktualne – 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  <a:hlinkClick r:id="rId9"/>
                </a:rPr>
                <a:t>Nr 18 z dnia 9.04.2020r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.</a:t>
              </a:r>
            </a:p>
          </p:txBody>
        </p:sp>
      </p:grpSp>
      <p:sp>
        <p:nvSpPr>
          <p:cNvPr id="3" name="Strzałka: pięciokąt 2">
            <a:extLst>
              <a:ext uri="{FF2B5EF4-FFF2-40B4-BE49-F238E27FC236}">
                <a16:creationId xmlns:a16="http://schemas.microsoft.com/office/drawing/2014/main" id="{FA3A61D4-1A14-4AC5-96F4-3E760A62F03B}"/>
              </a:ext>
            </a:extLst>
          </p:cNvPr>
          <p:cNvSpPr/>
          <p:nvPr/>
        </p:nvSpPr>
        <p:spPr>
          <a:xfrm rot="5400000">
            <a:off x="17076356" y="3439486"/>
            <a:ext cx="457200" cy="351221"/>
          </a:xfrm>
          <a:prstGeom prst="homePlat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592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2700000" flipV="1">
            <a:off x="894652" y="10016785"/>
            <a:ext cx="731063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5" name="AutoShape 5"/>
          <p:cNvSpPr/>
          <p:nvPr/>
        </p:nvSpPr>
        <p:spPr>
          <a:xfrm rot="-2700000" flipH="1">
            <a:off x="17698634" y="1318571"/>
            <a:ext cx="45719" cy="1682633"/>
          </a:xfrm>
          <a:prstGeom prst="rect">
            <a:avLst/>
          </a:prstGeom>
          <a:solidFill>
            <a:srgbClr val="004F62"/>
          </a:solidFill>
        </p:spPr>
      </p:sp>
      <p:grpSp>
        <p:nvGrpSpPr>
          <p:cNvPr id="7" name="Group 7"/>
          <p:cNvGrpSpPr/>
          <p:nvPr/>
        </p:nvGrpSpPr>
        <p:grpSpPr>
          <a:xfrm>
            <a:off x="2356076" y="1660872"/>
            <a:ext cx="13593779" cy="9679329"/>
            <a:chOff x="11953" y="-50040"/>
            <a:chExt cx="18125038" cy="12905772"/>
          </a:xfrm>
        </p:grpSpPr>
        <p:sp>
          <p:nvSpPr>
            <p:cNvPr id="8" name="TextBox 8"/>
            <p:cNvSpPr txBox="1"/>
            <p:nvPr/>
          </p:nvSpPr>
          <p:spPr>
            <a:xfrm>
              <a:off x="14116" y="-50040"/>
              <a:ext cx="18122875" cy="2716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Pozostałe osoby związane z obsługą i rozliczeniem projektu na PP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953" y="2654136"/>
              <a:ext cx="18125035" cy="10201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Osoba upoważniona do zaciągania zobowiązań finansowych – przedstawiciel jednostki, w której projekt jest realizowany, najczęściej kierownik tej jednostki. </a:t>
              </a: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Opiekun projektu – wyznaczany przez Dział ds. badań i projektów – 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  <a:hlinkClick r:id="rId2"/>
                </a:rPr>
                <a:t>zakres obowiązków pracownika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.</a:t>
              </a: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Specjalista ds. administracyjno-finansowych - najczęściej pracownik jednostki, w której projekt jest realizowany – 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  <a:hlinkClick r:id="rId3"/>
                </a:rPr>
                <a:t>zakres obowiązków pracownika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.</a:t>
              </a: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</a:rPr>
                <a:t>Opiekun projektu w Kwesturze – pracownik księgowości w kwesturze PP – </a:t>
              </a:r>
              <a:r>
                <a:rPr lang="pl-PL" sz="2683" b="1" spc="26" dirty="0">
                  <a:solidFill>
                    <a:srgbClr val="373636"/>
                  </a:solidFill>
                  <a:latin typeface="Montserrat Extra-Light Bold"/>
                  <a:hlinkClick r:id="rId4"/>
                </a:rPr>
                <a:t>zakres obowiązków opiekuna w kwesturze</a:t>
              </a: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b="1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just">
                <a:lnSpc>
                  <a:spcPts val="4025"/>
                </a:lnSpc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B723C8B2-2FFB-4F93-BD8C-528CFF07A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b="32182"/>
          <a:stretch/>
        </p:blipFill>
        <p:spPr>
          <a:xfrm>
            <a:off x="-1" y="7625638"/>
            <a:ext cx="1321273" cy="26613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FFBCD52-20DC-4411-A1AC-3497C434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66909" b="14565"/>
          <a:stretch/>
        </p:blipFill>
        <p:spPr>
          <a:xfrm>
            <a:off x="17064141" y="1"/>
            <a:ext cx="1223859" cy="23241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EC3FBF-0342-4B4E-B298-1C23411354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018946" y="580005"/>
            <a:ext cx="3364054" cy="8213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1941655" y="1470194"/>
            <a:ext cx="4236575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4" name="AutoShape 4"/>
          <p:cNvSpPr/>
          <p:nvPr/>
        </p:nvSpPr>
        <p:spPr>
          <a:xfrm rot="-2700000" flipH="1">
            <a:off x="17277934" y="7610854"/>
            <a:ext cx="45719" cy="2813880"/>
          </a:xfrm>
          <a:prstGeom prst="rect">
            <a:avLst/>
          </a:prstGeom>
          <a:solidFill>
            <a:srgbClr val="004F6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1554B11-CD58-42AB-BA64-E99A3A6CE537}"/>
              </a:ext>
            </a:extLst>
          </p:cNvPr>
          <p:cNvGrpSpPr/>
          <p:nvPr/>
        </p:nvGrpSpPr>
        <p:grpSpPr>
          <a:xfrm>
            <a:off x="1444172" y="2364643"/>
            <a:ext cx="14339854" cy="6534525"/>
            <a:chOff x="1028700" y="3178771"/>
            <a:chExt cx="14815293" cy="4469747"/>
          </a:xfrm>
        </p:grpSpPr>
        <p:sp>
          <p:nvSpPr>
            <p:cNvPr id="7" name="TextBox 7"/>
            <p:cNvSpPr txBox="1"/>
            <p:nvPr/>
          </p:nvSpPr>
          <p:spPr>
            <a:xfrm>
              <a:off x="1030460" y="3178771"/>
              <a:ext cx="14766446" cy="656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Formularz zgłoszeniowy projektu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75787" y="4224053"/>
              <a:ext cx="14768206" cy="3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2800" dirty="0">
                  <a:solidFill>
                    <a:srgbClr val="004F62"/>
                  </a:solidFill>
                  <a:latin typeface="Montserrat Semi-Bold Bold"/>
                </a:rPr>
                <a:t>Formularz zgłoszeniowy jest dostępny i składany w systemie EOD PP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4871076"/>
              <a:ext cx="14768206" cy="2777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Formularz zgłoszeniowy jest składany do Działu ds. badań i projektów za pomocą systemu EOD, po zaakceptowaniu w jednostce, na najmniej 10 dni roboczych przed terminem zamknięcia konkursu (termin złożenia kompletnych dokumentów może być inny jeśli konkurs wymaga złożenia wniosku w wersji papierowej, wówczas termin wyznacza opiekun konkursu). </a:t>
              </a:r>
            </a:p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Każdy konkurs ma przydzielonego opiekuna z Działu ds. badań i projektów, informacja na temat opiekuna jest na stronie intranetowej Działu ds. badań i projektów.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C1261BC7-071A-410E-99A2-E22E74920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8586" r="5701"/>
          <a:stretch/>
        </p:blipFill>
        <p:spPr>
          <a:xfrm>
            <a:off x="0" y="0"/>
            <a:ext cx="5131841" cy="2712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B2E7A-DCEC-4659-AC61-10872C00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364947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7EE8F0-8A78-47C1-B35C-B96F5475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4"/>
          <a:stretch/>
        </p:blipFill>
        <p:spPr>
          <a:xfrm>
            <a:off x="16573331" y="5250658"/>
            <a:ext cx="1714669" cy="50439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1941655" y="1470194"/>
            <a:ext cx="4236575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4" name="AutoShape 4"/>
          <p:cNvSpPr/>
          <p:nvPr/>
        </p:nvSpPr>
        <p:spPr>
          <a:xfrm rot="-2700000" flipH="1">
            <a:off x="17277934" y="7610854"/>
            <a:ext cx="45719" cy="2813880"/>
          </a:xfrm>
          <a:prstGeom prst="rect">
            <a:avLst/>
          </a:prstGeom>
          <a:solidFill>
            <a:srgbClr val="004F6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1554B11-CD58-42AB-BA64-E99A3A6CE537}"/>
              </a:ext>
            </a:extLst>
          </p:cNvPr>
          <p:cNvGrpSpPr/>
          <p:nvPr/>
        </p:nvGrpSpPr>
        <p:grpSpPr>
          <a:xfrm>
            <a:off x="914400" y="2309553"/>
            <a:ext cx="14827678" cy="7980224"/>
            <a:chOff x="1028700" y="3178771"/>
            <a:chExt cx="14768206" cy="5458635"/>
          </a:xfrm>
        </p:grpSpPr>
        <p:sp>
          <p:nvSpPr>
            <p:cNvPr id="7" name="TextBox 7"/>
            <p:cNvSpPr txBox="1"/>
            <p:nvPr/>
          </p:nvSpPr>
          <p:spPr>
            <a:xfrm>
              <a:off x="1030460" y="3178771"/>
              <a:ext cx="14766446" cy="656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Formularz zgłoszeniowy projektu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8700" y="3998397"/>
              <a:ext cx="14768206" cy="3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2800" dirty="0">
                  <a:solidFill>
                    <a:srgbClr val="004F62"/>
                  </a:solidFill>
                  <a:latin typeface="Montserrat Semi-Bold Bold"/>
                </a:rPr>
                <a:t>Wartość projektu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4456459"/>
              <a:ext cx="14768206" cy="4180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 przypadku projektów partnerskich określamy całkowitą wartość projektu oraz koszty występujące tylko po stronie PP.</a:t>
              </a:r>
            </a:p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Wartość projektu na PP wykazujemy w podziale na: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wartość dofinasowania,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koszty niekwalifikowane w PP – koszty, które są niezbędne ale nie mogą być sfinansowane w ramach kosztów bezpośrednich projektu (np. eksploatacja pomieszczeń, prowizje wymiany walut, dodatkowe wynagrodzenie roczne, które zostanie wypłacone po dacie ostatecznego rozliczenia projektu, itp.) ,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wymagany wkład własny – jeśli w projekcie występuje wkład własny należy wskazać w jaki sposób (z jakich kosztów) zostanie zapewniony/sfinansowany, w niektórych przypadkach wkład własny może zostać sfinansowany w ramach kosztów pośrednich,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C1261BC7-071A-410E-99A2-E22E74920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8586" r="5701"/>
          <a:stretch/>
        </p:blipFill>
        <p:spPr>
          <a:xfrm>
            <a:off x="0" y="0"/>
            <a:ext cx="5131841" cy="2712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B2E7A-DCEC-4659-AC61-10872C00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364947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7EE8F0-8A78-47C1-B35C-B96F5475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4"/>
          <a:stretch/>
        </p:blipFill>
        <p:spPr>
          <a:xfrm>
            <a:off x="16573331" y="5250658"/>
            <a:ext cx="1714669" cy="5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1941655" y="1470194"/>
            <a:ext cx="4236575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4" name="AutoShape 4"/>
          <p:cNvSpPr/>
          <p:nvPr/>
        </p:nvSpPr>
        <p:spPr>
          <a:xfrm rot="-2700000" flipH="1">
            <a:off x="17277934" y="7610854"/>
            <a:ext cx="45719" cy="2813880"/>
          </a:xfrm>
          <a:prstGeom prst="rect">
            <a:avLst/>
          </a:prstGeom>
          <a:solidFill>
            <a:srgbClr val="004F6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1554B11-CD58-42AB-BA64-E99A3A6CE537}"/>
              </a:ext>
            </a:extLst>
          </p:cNvPr>
          <p:cNvGrpSpPr/>
          <p:nvPr/>
        </p:nvGrpSpPr>
        <p:grpSpPr>
          <a:xfrm>
            <a:off x="914400" y="2309553"/>
            <a:ext cx="14827678" cy="7467262"/>
            <a:chOff x="1028700" y="3178771"/>
            <a:chExt cx="14768206" cy="5107760"/>
          </a:xfrm>
        </p:grpSpPr>
        <p:sp>
          <p:nvSpPr>
            <p:cNvPr id="7" name="TextBox 7"/>
            <p:cNvSpPr txBox="1"/>
            <p:nvPr/>
          </p:nvSpPr>
          <p:spPr>
            <a:xfrm>
              <a:off x="1030460" y="3178771"/>
              <a:ext cx="14766446" cy="656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Formularz zgłoszeniowy projektu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8700" y="3998397"/>
              <a:ext cx="14768206" cy="3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2800" dirty="0">
                  <a:solidFill>
                    <a:srgbClr val="004F62"/>
                  </a:solidFill>
                  <a:latin typeface="Montserrat Semi-Bold Bold"/>
                </a:rPr>
                <a:t>Wartość projektu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4456459"/>
              <a:ext cx="14768206" cy="3830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 przypadku projektów partnerskich określamy całkowitą wartość projektu oraz koszty występujące tylko po stronie PP.</a:t>
              </a:r>
            </a:p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Wartość projektu na PP wykazujemy w podziale na: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koszty obsługi projektu / koszty ogólne / koszty pośrednie – wyznaczając koszty pośrednie należy pamiętać, że procent kosztów pośrednich wskazany w konkursie nie jest naliczany od wartości całego projektu, tylko od kosztów bezpośrednich projektu. Jeżeli koszty pośrednie naliczane są od całych kosztów bezpośrednich bez </a:t>
              </a:r>
              <a:r>
                <a:rPr lang="pl-PL" sz="2683" spc="26" dirty="0" err="1">
                  <a:solidFill>
                    <a:srgbClr val="373636"/>
                  </a:solidFill>
                  <a:latin typeface="Montserrat Extra-Light Bold"/>
                </a:rPr>
                <a:t>wyłączeń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, to: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  <a:p>
              <a:pPr algn="ctr"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wartość </a:t>
              </a:r>
              <a:r>
                <a:rPr lang="pl-PL" sz="2683" b="1" spc="26" dirty="0" err="1">
                  <a:solidFill>
                    <a:srgbClr val="373636"/>
                  </a:solidFill>
                  <a:latin typeface="Montserrat Extra-Light Bold"/>
                </a:rPr>
                <a:t>kp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= wartość projektu – wartość projektu/(1+procent kosztów pośrednich).</a:t>
              </a:r>
            </a:p>
            <a:p>
              <a:pPr marL="457200" indent="-457200" algn="r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endParaRPr lang="pl-PL" sz="2683" spc="26" dirty="0">
                <a:solidFill>
                  <a:srgbClr val="373636"/>
                </a:solidFill>
                <a:latin typeface="Montserrat Extra-Light Bold"/>
              </a:endParaRP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C1261BC7-071A-410E-99A2-E22E74920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8586" r="5701"/>
          <a:stretch/>
        </p:blipFill>
        <p:spPr>
          <a:xfrm>
            <a:off x="0" y="0"/>
            <a:ext cx="5131841" cy="2712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B2E7A-DCEC-4659-AC61-10872C00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364947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7EE8F0-8A78-47C1-B35C-B96F5475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4"/>
          <a:stretch/>
        </p:blipFill>
        <p:spPr>
          <a:xfrm>
            <a:off x="16573331" y="5250658"/>
            <a:ext cx="1714669" cy="5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2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1941655" y="1470194"/>
            <a:ext cx="4236575" cy="45719"/>
          </a:xfrm>
          <a:prstGeom prst="rect">
            <a:avLst/>
          </a:prstGeom>
          <a:solidFill>
            <a:srgbClr val="004F62"/>
          </a:solidFill>
        </p:spPr>
      </p:sp>
      <p:sp>
        <p:nvSpPr>
          <p:cNvPr id="4" name="AutoShape 4"/>
          <p:cNvSpPr/>
          <p:nvPr/>
        </p:nvSpPr>
        <p:spPr>
          <a:xfrm rot="-2700000" flipH="1">
            <a:off x="17277934" y="7610854"/>
            <a:ext cx="45719" cy="2813880"/>
          </a:xfrm>
          <a:prstGeom prst="rect">
            <a:avLst/>
          </a:prstGeom>
          <a:solidFill>
            <a:srgbClr val="004F6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16513" y="580005"/>
            <a:ext cx="3364054" cy="821302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1554B11-CD58-42AB-BA64-E99A3A6CE537}"/>
              </a:ext>
            </a:extLst>
          </p:cNvPr>
          <p:cNvGrpSpPr/>
          <p:nvPr/>
        </p:nvGrpSpPr>
        <p:grpSpPr>
          <a:xfrm>
            <a:off x="914400" y="2309553"/>
            <a:ext cx="14827678" cy="7518901"/>
            <a:chOff x="1028700" y="3178771"/>
            <a:chExt cx="14768206" cy="5143082"/>
          </a:xfrm>
        </p:grpSpPr>
        <p:sp>
          <p:nvSpPr>
            <p:cNvPr id="7" name="TextBox 7"/>
            <p:cNvSpPr txBox="1"/>
            <p:nvPr/>
          </p:nvSpPr>
          <p:spPr>
            <a:xfrm>
              <a:off x="1030460" y="3178771"/>
              <a:ext cx="14766446" cy="656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pl-PL" sz="4800" spc="-70" dirty="0">
                  <a:solidFill>
                    <a:srgbClr val="004F62"/>
                  </a:solidFill>
                  <a:latin typeface="Montserrat Semi-Bold Bold"/>
                </a:rPr>
                <a:t>Formularz zgłoszeniowy projektu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8700" y="3998397"/>
              <a:ext cx="14768206" cy="3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pl-PL" sz="2800" dirty="0">
                  <a:solidFill>
                    <a:srgbClr val="004F62"/>
                  </a:solidFill>
                  <a:latin typeface="Montserrat Semi-Bold Bold"/>
                </a:rPr>
                <a:t>Koszty pośrednie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4491781"/>
              <a:ext cx="14768206" cy="3830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Warunkiem zaakceptowania wniosku o finasowanie projektu jest zapewnienie pokrycia w budżecie projektu kosztów wynikających z ryzyka finansowego ponoszonego przez PP oraz obsługi </a:t>
              </a:r>
              <a:r>
                <a:rPr lang="pl-PL" sz="2683" spc="26" dirty="0" err="1">
                  <a:solidFill>
                    <a:srgbClr val="373636"/>
                  </a:solidFill>
                  <a:latin typeface="Montserrat Extra-Light Bold"/>
                </a:rPr>
                <a:t>administracyjno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– eksploatacyjnej.</a:t>
              </a:r>
            </a:p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W projektach, w których koszty pośrednie rozliczane są ryczałtem, koszty te są dzielone na: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koszty ogólnouczelniane (KOU) – 35% (w tym 5% kosztów ogólnouczelnianych to koszty obsługi projektów),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koszty ogólnowydziałowe (KOW) – 5%,</a:t>
              </a:r>
            </a:p>
            <a:p>
              <a:pPr marL="457200" indent="-457200">
                <a:lnSpc>
                  <a:spcPts val="4025"/>
                </a:lnSpc>
                <a:buFont typeface="Arial" panose="020B0604020202020204" pitchFamily="34" charset="0"/>
                <a:buChar char="•"/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koszty </a:t>
              </a:r>
              <a:r>
                <a:rPr lang="pl-PL" sz="2683" spc="26" dirty="0" err="1">
                  <a:solidFill>
                    <a:srgbClr val="373636"/>
                  </a:solidFill>
                  <a:latin typeface="Montserrat Extra-Light Bold"/>
                </a:rPr>
                <a:t>ogólnoinstytutowe</a:t>
              </a: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(KOI) – 60% (50% tych kosztów pozostaje w dyspozycji kierownika projektu).</a:t>
              </a:r>
            </a:p>
            <a:p>
              <a:pPr>
                <a:lnSpc>
                  <a:spcPts val="4025"/>
                </a:lnSpc>
              </a:pPr>
              <a:r>
                <a:rPr lang="pl-PL" sz="2683" spc="26" dirty="0">
                  <a:solidFill>
                    <a:srgbClr val="373636"/>
                  </a:solidFill>
                  <a:latin typeface="Montserrat Extra-Light Bold"/>
                </a:rPr>
                <a:t> 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C1261BC7-071A-410E-99A2-E22E74920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8586" r="5701"/>
          <a:stretch/>
        </p:blipFill>
        <p:spPr>
          <a:xfrm>
            <a:off x="0" y="0"/>
            <a:ext cx="5131841" cy="2712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B2E7A-DCEC-4659-AC61-10872C00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364947"/>
            <a:ext cx="1702439" cy="10363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7EE8F0-8A78-47C1-B35C-B96F54752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4"/>
          <a:stretch/>
        </p:blipFill>
        <p:spPr>
          <a:xfrm>
            <a:off x="16573331" y="5250658"/>
            <a:ext cx="1714669" cy="5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1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6871</TotalTime>
  <Words>1209</Words>
  <Application>Microsoft Office PowerPoint</Application>
  <PresentationFormat>Niestandardowy</PresentationFormat>
  <Paragraphs>108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Montserrat Extra-Light Bold Italics</vt:lpstr>
      <vt:lpstr>Arial</vt:lpstr>
      <vt:lpstr>Calibri</vt:lpstr>
      <vt:lpstr>Montserrat Semi-Bold Bold</vt:lpstr>
      <vt:lpstr>Montserrat Extra-Light</vt:lpstr>
      <vt:lpstr>Montserrat Extra-Light Bold</vt:lpstr>
      <vt:lpstr>Montserrat Medium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Prezentacje</dc:title>
  <dc:creator>Martyna Fasiecka</dc:creator>
  <cp:lastModifiedBy>Jolanta Krysztofiak</cp:lastModifiedBy>
  <cp:revision>94</cp:revision>
  <dcterms:created xsi:type="dcterms:W3CDTF">2006-08-16T00:00:00Z</dcterms:created>
  <dcterms:modified xsi:type="dcterms:W3CDTF">2021-11-22T07:49:50Z</dcterms:modified>
  <dc:identifier>DAEhXXIlGG4</dc:identifier>
</cp:coreProperties>
</file>