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89" r:id="rId3"/>
    <p:sldId id="290" r:id="rId4"/>
    <p:sldId id="291" r:id="rId5"/>
    <p:sldId id="293" r:id="rId6"/>
    <p:sldId id="292" r:id="rId7"/>
    <p:sldId id="294" r:id="rId8"/>
    <p:sldId id="303" r:id="rId9"/>
    <p:sldId id="295" r:id="rId10"/>
    <p:sldId id="257" r:id="rId11"/>
    <p:sldId id="296" r:id="rId12"/>
    <p:sldId id="298" r:id="rId13"/>
    <p:sldId id="288" r:id="rId14"/>
    <p:sldId id="279" r:id="rId15"/>
    <p:sldId id="301" r:id="rId16"/>
    <p:sldId id="302" r:id="rId17"/>
    <p:sldId id="299" r:id="rId18"/>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Montserrat Extra-Light" panose="020B0604020202020204" charset="-18"/>
      <p:regular r:id="rId24"/>
    </p:embeddedFont>
    <p:embeddedFont>
      <p:font typeface="Montserrat Extra-Light Bold" panose="020B0604020202020204" charset="-18"/>
      <p:regular r:id="rId25"/>
    </p:embeddedFont>
    <p:embeddedFont>
      <p:font typeface="Montserrat Extra-Light Bold Italics" panose="020B0604020202020204" charset="-18"/>
      <p:regular r:id="rId26"/>
    </p:embeddedFont>
    <p:embeddedFont>
      <p:font typeface="Montserrat Medium" panose="020B0604020202020204" charset="-18"/>
      <p:regular r:id="rId27"/>
    </p:embeddedFont>
    <p:embeddedFont>
      <p:font typeface="Montserrat Semi-Bold" panose="020B0604020202020204" charset="-18"/>
      <p:regular r:id="rId28"/>
    </p:embeddedFont>
    <p:embeddedFont>
      <p:font typeface="Montserrat Semi-Bold Bold" panose="020B0604020202020204" charset="-18"/>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99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ł  Fasiecki" initials="MF" lastIdx="1" clrIdx="0">
    <p:extLst>
      <p:ext uri="{19B8F6BF-5375-455C-9EA6-DF929625EA0E}">
        <p15:presenceInfo xmlns:p15="http://schemas.microsoft.com/office/powerpoint/2012/main" userId="S-1-5-21-2052198657-3404145990-2864074271-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6DC"/>
    <a:srgbClr val="A9BEC7"/>
    <a:srgbClr val="004F62"/>
    <a:srgbClr val="425B66"/>
    <a:srgbClr val="597B8A"/>
    <a:srgbClr val="03A8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5268" autoAdjust="0"/>
  </p:normalViewPr>
  <p:slideViewPr>
    <p:cSldViewPr>
      <p:cViewPr varScale="1">
        <p:scale>
          <a:sx n="53" d="100"/>
          <a:sy n="53" d="100"/>
        </p:scale>
        <p:origin x="730" y="62"/>
      </p:cViewPr>
      <p:guideLst>
        <p:guide orient="horz" pos="2160"/>
        <p:guide pos="998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6951D-C48E-4DA5-ABA7-821D39AA0985}" type="datetimeFigureOut">
              <a:rPr lang="pl-PL" smtClean="0"/>
              <a:t>2021.11.19</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6165E7-CE05-4A43-B9D8-61A3E87320AC}" type="slidenum">
              <a:rPr lang="pl-PL" smtClean="0"/>
              <a:t>‹#›</a:t>
            </a:fld>
            <a:endParaRPr lang="pl-PL"/>
          </a:p>
        </p:txBody>
      </p:sp>
    </p:spTree>
    <p:extLst>
      <p:ext uri="{BB962C8B-B14F-4D97-AF65-F5344CB8AC3E}">
        <p14:creationId xmlns:p14="http://schemas.microsoft.com/office/powerpoint/2010/main" val="2648837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F62"/>
        </a:solidFill>
        <a:effectLst/>
      </p:bgPr>
    </p:bg>
    <p:spTree>
      <p:nvGrpSpPr>
        <p:cNvPr id="1" name=""/>
        <p:cNvGrpSpPr/>
        <p:nvPr/>
      </p:nvGrpSpPr>
      <p:grpSpPr>
        <a:xfrm>
          <a:off x="0" y="0"/>
          <a:ext cx="0" cy="0"/>
          <a:chOff x="0" y="0"/>
          <a:chExt cx="0" cy="0"/>
        </a:xfrm>
      </p:grpSpPr>
      <p:pic>
        <p:nvPicPr>
          <p:cNvPr id="13" name="Obraz 12">
            <a:extLst>
              <a:ext uri="{FF2B5EF4-FFF2-40B4-BE49-F238E27FC236}">
                <a16:creationId xmlns:a16="http://schemas.microsoft.com/office/drawing/2014/main" id="{33CF92D5-8631-4DAC-B357-3321D8BF7A16}"/>
              </a:ext>
            </a:extLst>
          </p:cNvPr>
          <p:cNvPicPr>
            <a:picLocks noChangeAspect="1"/>
          </p:cNvPicPr>
          <p:nvPr/>
        </p:nvPicPr>
        <p:blipFill rotWithShape="1">
          <a:blip r:embed="rId2">
            <a:extLst>
              <a:ext uri="{28A0092B-C50C-407E-A947-70E740481C1C}">
                <a14:useLocalDpi xmlns:a14="http://schemas.microsoft.com/office/drawing/2010/main" val="0"/>
              </a:ext>
            </a:extLst>
          </a:blip>
          <a:srcRect t="38115" r="31732" b="6683"/>
          <a:stretch/>
        </p:blipFill>
        <p:spPr>
          <a:xfrm>
            <a:off x="5562600" y="1"/>
            <a:ext cx="12721775" cy="10287000"/>
          </a:xfrm>
          <a:prstGeom prst="rect">
            <a:avLst/>
          </a:prstGeom>
        </p:spPr>
      </p:pic>
      <p:sp>
        <p:nvSpPr>
          <p:cNvPr id="4" name="AutoShape 4"/>
          <p:cNvSpPr/>
          <p:nvPr/>
        </p:nvSpPr>
        <p:spPr>
          <a:xfrm rot="-2700000">
            <a:off x="6935403" y="-802992"/>
            <a:ext cx="45719" cy="5437150"/>
          </a:xfrm>
          <a:prstGeom prst="rect">
            <a:avLst/>
          </a:prstGeom>
          <a:solidFill>
            <a:srgbClr val="F8FBFD"/>
          </a:solidFill>
        </p:spPr>
      </p:sp>
      <p:pic>
        <p:nvPicPr>
          <p:cNvPr id="5" name="Picture 5"/>
          <p:cNvPicPr>
            <a:picLocks noChangeAspect="1"/>
          </p:cNvPicPr>
          <p:nvPr/>
        </p:nvPicPr>
        <p:blipFill>
          <a:blip r:embed="rId3"/>
          <a:srcRect/>
          <a:stretch>
            <a:fillRect/>
          </a:stretch>
        </p:blipFill>
        <p:spPr>
          <a:xfrm>
            <a:off x="8633746" y="406261"/>
            <a:ext cx="9053659" cy="1244878"/>
          </a:xfrm>
          <a:prstGeom prst="rect">
            <a:avLst/>
          </a:prstGeom>
        </p:spPr>
      </p:pic>
      <p:pic>
        <p:nvPicPr>
          <p:cNvPr id="6" name="Picture 6"/>
          <p:cNvPicPr>
            <a:picLocks noChangeAspect="1"/>
          </p:cNvPicPr>
          <p:nvPr/>
        </p:nvPicPr>
        <p:blipFill>
          <a:blip r:embed="rId4"/>
          <a:srcRect/>
          <a:stretch>
            <a:fillRect/>
          </a:stretch>
        </p:blipFill>
        <p:spPr>
          <a:xfrm>
            <a:off x="12757907" y="4700856"/>
            <a:ext cx="3364054" cy="821302"/>
          </a:xfrm>
          <a:prstGeom prst="rect">
            <a:avLst/>
          </a:prstGeom>
        </p:spPr>
      </p:pic>
      <p:pic>
        <p:nvPicPr>
          <p:cNvPr id="7" name="Picture 7"/>
          <p:cNvPicPr>
            <a:picLocks noChangeAspect="1"/>
          </p:cNvPicPr>
          <p:nvPr/>
        </p:nvPicPr>
        <p:blipFill>
          <a:blip r:embed="rId5"/>
          <a:srcRect/>
          <a:stretch>
            <a:fillRect/>
          </a:stretch>
        </p:blipFill>
        <p:spPr>
          <a:xfrm>
            <a:off x="16121961" y="2461915"/>
            <a:ext cx="1358606" cy="1358606"/>
          </a:xfrm>
          <a:prstGeom prst="rect">
            <a:avLst/>
          </a:prstGeom>
        </p:spPr>
      </p:pic>
      <p:pic>
        <p:nvPicPr>
          <p:cNvPr id="9" name="Picture 9"/>
          <p:cNvPicPr>
            <a:picLocks noChangeAspect="1"/>
          </p:cNvPicPr>
          <p:nvPr/>
        </p:nvPicPr>
        <p:blipFill>
          <a:blip r:embed="rId6"/>
          <a:srcRect/>
          <a:stretch>
            <a:fillRect/>
          </a:stretch>
        </p:blipFill>
        <p:spPr>
          <a:xfrm>
            <a:off x="11369946" y="2461915"/>
            <a:ext cx="1387961" cy="1387961"/>
          </a:xfrm>
          <a:prstGeom prst="rect">
            <a:avLst/>
          </a:prstGeom>
        </p:spPr>
      </p:pic>
      <p:grpSp>
        <p:nvGrpSpPr>
          <p:cNvPr id="15" name="Grupa 14">
            <a:extLst>
              <a:ext uri="{FF2B5EF4-FFF2-40B4-BE49-F238E27FC236}">
                <a16:creationId xmlns:a16="http://schemas.microsoft.com/office/drawing/2014/main" id="{BC447686-DA98-4561-9440-8967CE45A509}"/>
              </a:ext>
            </a:extLst>
          </p:cNvPr>
          <p:cNvGrpSpPr/>
          <p:nvPr/>
        </p:nvGrpSpPr>
        <p:grpSpPr>
          <a:xfrm>
            <a:off x="-220585" y="3300314"/>
            <a:ext cx="10353933" cy="1876732"/>
            <a:chOff x="699344" y="4679671"/>
            <a:chExt cx="11054842" cy="1940488"/>
          </a:xfrm>
        </p:grpSpPr>
        <p:sp>
          <p:nvSpPr>
            <p:cNvPr id="8" name="TextBox 8"/>
            <p:cNvSpPr txBox="1"/>
            <p:nvPr/>
          </p:nvSpPr>
          <p:spPr>
            <a:xfrm>
              <a:off x="699344" y="4679671"/>
              <a:ext cx="11054842" cy="1940488"/>
            </a:xfrm>
            <a:prstGeom prst="rect">
              <a:avLst/>
            </a:prstGeom>
          </p:spPr>
          <p:txBody>
            <a:bodyPr lIns="0" tIns="0" rIns="0" bIns="0" rtlCol="0" anchor="t">
              <a:spAutoFit/>
            </a:bodyPr>
            <a:lstStyle/>
            <a:p>
              <a:pPr algn="ctr">
                <a:lnSpc>
                  <a:spcPts val="7580"/>
                </a:lnSpc>
              </a:pPr>
              <a:r>
                <a:rPr lang="pl-PL" sz="5400" spc="-69" dirty="0">
                  <a:solidFill>
                    <a:srgbClr val="FFFFFF"/>
                  </a:solidFill>
                  <a:latin typeface="Montserrat Semi-Bold Bold"/>
                </a:rPr>
                <a:t>INKUBATOR</a:t>
              </a:r>
            </a:p>
            <a:p>
              <a:pPr algn="ctr">
                <a:lnSpc>
                  <a:spcPts val="7580"/>
                </a:lnSpc>
              </a:pPr>
              <a:r>
                <a:rPr lang="pl-PL" sz="5400" spc="-69" dirty="0">
                  <a:solidFill>
                    <a:srgbClr val="FFFFFF"/>
                  </a:solidFill>
                  <a:latin typeface="Montserrat Semi-Bold Bold"/>
                </a:rPr>
                <a:t>INNOWACYJNOŚCI 4.0</a:t>
              </a:r>
            </a:p>
          </p:txBody>
        </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92520" y="4713060"/>
              <a:ext cx="1335052" cy="812714"/>
            </a:xfrm>
            <a:prstGeom prst="rect">
              <a:avLst/>
            </a:prstGeom>
          </p:spPr>
        </p:pic>
      </p:grpSp>
      <p:sp>
        <p:nvSpPr>
          <p:cNvPr id="11" name="TextBox 11"/>
          <p:cNvSpPr txBox="1"/>
          <p:nvPr/>
        </p:nvSpPr>
        <p:spPr>
          <a:xfrm>
            <a:off x="737444" y="8220075"/>
            <a:ext cx="12721776" cy="1495425"/>
          </a:xfrm>
          <a:prstGeom prst="rect">
            <a:avLst/>
          </a:prstGeom>
        </p:spPr>
        <p:txBody>
          <a:bodyPr lIns="0" tIns="0" rIns="0" bIns="0" rtlCol="0" anchor="t">
            <a:spAutoFit/>
          </a:bodyPr>
          <a:lstStyle/>
          <a:p>
            <a:pPr algn="ctr">
              <a:lnSpc>
                <a:spcPts val="2999"/>
              </a:lnSpc>
            </a:pPr>
            <a:r>
              <a:rPr lang="pl-PL" sz="1999" spc="19" dirty="0">
                <a:solidFill>
                  <a:srgbClr val="FFFFFF"/>
                </a:solidFill>
                <a:latin typeface="Montserrat Extra-Light Bold Italics"/>
              </a:rPr>
              <a:t>Projekt realizowany jest w ramach programu Inkubator Innowacyjności 4.0. Środki finansowe na realizację projektu pochodzą z projektu pozakonkursowego „Wsparcie zarządzania badaniami naukowymi i komercjalizacja wyników prac B+R w jednostkach naukowych i przedsiębiorstwach”, realizowanego w ramach Programu Operacyjnego Inteligentny Rozwój 2014−2020 (Działanie 4.4).</a:t>
            </a:r>
          </a:p>
        </p:txBody>
      </p:sp>
      <p:pic>
        <p:nvPicPr>
          <p:cNvPr id="14" name="Obraz 13">
            <a:extLst>
              <a:ext uri="{FF2B5EF4-FFF2-40B4-BE49-F238E27FC236}">
                <a16:creationId xmlns:a16="http://schemas.microsoft.com/office/drawing/2014/main" id="{57246B30-DF71-4084-A86C-DD305716CA1A}"/>
              </a:ext>
            </a:extLst>
          </p:cNvPr>
          <p:cNvPicPr>
            <a:picLocks noChangeAspect="1"/>
          </p:cNvPicPr>
          <p:nvPr/>
        </p:nvPicPr>
        <p:blipFill rotWithShape="1">
          <a:blip r:embed="rId9">
            <a:extLst>
              <a:ext uri="{28A0092B-C50C-407E-A947-70E740481C1C}">
                <a14:useLocalDpi xmlns:a14="http://schemas.microsoft.com/office/drawing/2010/main" val="0"/>
              </a:ext>
            </a:extLst>
          </a:blip>
          <a:srcRect l="8302" r="37900" b="58707"/>
          <a:stretch/>
        </p:blipFill>
        <p:spPr>
          <a:xfrm>
            <a:off x="13716000" y="6780171"/>
            <a:ext cx="4572000" cy="3506829"/>
          </a:xfrm>
          <a:prstGeom prst="rect">
            <a:avLst/>
          </a:prstGeom>
        </p:spPr>
      </p:pic>
      <p:sp>
        <p:nvSpPr>
          <p:cNvPr id="12" name="TextBox 12"/>
          <p:cNvSpPr txBox="1"/>
          <p:nvPr/>
        </p:nvSpPr>
        <p:spPr>
          <a:xfrm>
            <a:off x="14519181" y="9296108"/>
            <a:ext cx="3934025" cy="591815"/>
          </a:xfrm>
          <a:prstGeom prst="rect">
            <a:avLst/>
          </a:prstGeom>
        </p:spPr>
        <p:txBody>
          <a:bodyPr lIns="0" tIns="0" rIns="0" bIns="0" rtlCol="0" anchor="t">
            <a:spAutoFit/>
          </a:bodyPr>
          <a:lstStyle/>
          <a:p>
            <a:pPr algn="ctr">
              <a:lnSpc>
                <a:spcPts val="4660"/>
              </a:lnSpc>
            </a:pPr>
            <a:r>
              <a:rPr lang="pl-PL" sz="3883">
                <a:solidFill>
                  <a:srgbClr val="004F62"/>
                </a:solidFill>
                <a:latin typeface="Montserrat Semi-Bold Bold"/>
              </a:rPr>
              <a:t>22.11.2021</a:t>
            </a:r>
            <a:endParaRPr lang="pl-PL" sz="3883" dirty="0">
              <a:solidFill>
                <a:srgbClr val="004F62"/>
              </a:solidFill>
              <a:latin typeface="Montserrat Semi-Bold Bold"/>
            </a:endParaRPr>
          </a:p>
        </p:txBody>
      </p:sp>
      <p:sp>
        <p:nvSpPr>
          <p:cNvPr id="16" name="Prostokąt 15">
            <a:extLst>
              <a:ext uri="{FF2B5EF4-FFF2-40B4-BE49-F238E27FC236}">
                <a16:creationId xmlns:a16="http://schemas.microsoft.com/office/drawing/2014/main" id="{2DD4D041-D3EB-44D0-A387-220891FC4795}"/>
              </a:ext>
            </a:extLst>
          </p:cNvPr>
          <p:cNvSpPr/>
          <p:nvPr/>
        </p:nvSpPr>
        <p:spPr>
          <a:xfrm>
            <a:off x="873568" y="5615609"/>
            <a:ext cx="10632502" cy="1051891"/>
          </a:xfrm>
          <a:prstGeom prst="rect">
            <a:avLst/>
          </a:prstGeom>
        </p:spPr>
        <p:txBody>
          <a:bodyPr wrap="square">
            <a:spAutoFit/>
          </a:bodyPr>
          <a:lstStyle/>
          <a:p>
            <a:pPr>
              <a:lnSpc>
                <a:spcPct val="107000"/>
              </a:lnSpc>
              <a:spcAft>
                <a:spcPts val="800"/>
              </a:spcAft>
            </a:pPr>
            <a:r>
              <a:rPr lang="pl-PL" sz="3000" dirty="0">
                <a:solidFill>
                  <a:srgbClr val="FFFFFF"/>
                </a:solidFill>
                <a:latin typeface="Montserrat Semi-Bold Bold"/>
              </a:rPr>
              <a:t>Przykłady dobrych i złych praktyk – wybrane aspekty prawne</a:t>
            </a:r>
          </a:p>
        </p:txBody>
      </p:sp>
      <p:sp>
        <p:nvSpPr>
          <p:cNvPr id="17" name="Prostokąt 16">
            <a:extLst>
              <a:ext uri="{FF2B5EF4-FFF2-40B4-BE49-F238E27FC236}">
                <a16:creationId xmlns:a16="http://schemas.microsoft.com/office/drawing/2014/main" id="{9ADDFB01-4291-4F24-B725-473E998662F4}"/>
              </a:ext>
            </a:extLst>
          </p:cNvPr>
          <p:cNvSpPr/>
          <p:nvPr/>
        </p:nvSpPr>
        <p:spPr>
          <a:xfrm>
            <a:off x="442553" y="6771729"/>
            <a:ext cx="9615847" cy="962571"/>
          </a:xfrm>
          <a:prstGeom prst="rect">
            <a:avLst/>
          </a:prstGeom>
        </p:spPr>
        <p:txBody>
          <a:bodyPr wrap="square">
            <a:spAutoFit/>
          </a:bodyPr>
          <a:lstStyle/>
          <a:p>
            <a:pPr algn="r">
              <a:lnSpc>
                <a:spcPct val="107000"/>
              </a:lnSpc>
              <a:spcAft>
                <a:spcPts val="800"/>
              </a:spcAft>
            </a:pPr>
            <a:r>
              <a:rPr lang="pl-PL" sz="2400" spc="-69" dirty="0">
                <a:solidFill>
                  <a:srgbClr val="FFFFFF"/>
                </a:solidFill>
                <a:latin typeface="Montserrat Medium" panose="00000600000000000000" pitchFamily="2" charset="-18"/>
              </a:rPr>
              <a:t>Opracowanie:</a:t>
            </a:r>
          </a:p>
          <a:p>
            <a:pPr algn="r">
              <a:lnSpc>
                <a:spcPct val="107000"/>
              </a:lnSpc>
              <a:spcAft>
                <a:spcPts val="800"/>
              </a:spcAft>
            </a:pPr>
            <a:r>
              <a:rPr lang="pl-PL" sz="2400" dirty="0">
                <a:solidFill>
                  <a:srgbClr val="FFFFFF"/>
                </a:solidFill>
                <a:latin typeface="Montserrat Medium" panose="00000600000000000000" pitchFamily="2" charset="-18"/>
              </a:rPr>
              <a:t>Michał </a:t>
            </a:r>
            <a:r>
              <a:rPr lang="pl-PL" sz="2400" dirty="0" err="1">
                <a:solidFill>
                  <a:srgbClr val="FFFFFF"/>
                </a:solidFill>
                <a:latin typeface="Montserrat Medium" panose="00000600000000000000" pitchFamily="2" charset="-18"/>
              </a:rPr>
              <a:t>Fasiecki</a:t>
            </a:r>
            <a:r>
              <a:rPr lang="pl-PL" sz="2400" dirty="0">
                <a:solidFill>
                  <a:srgbClr val="FFFFFF"/>
                </a:solidFill>
                <a:latin typeface="Montserrat Medium" panose="00000600000000000000" pitchFamily="2" charset="-18"/>
              </a:rPr>
              <a:t> i Krzysztof Jakubiak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53D5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blip>
          <a:srcRect l="23149" r="10034"/>
          <a:stretch>
            <a:fillRect/>
          </a:stretch>
        </p:blipFill>
        <p:spPr>
          <a:xfrm>
            <a:off x="4191000" y="1"/>
            <a:ext cx="14097000" cy="10287000"/>
          </a:xfrm>
          <a:prstGeom prst="rect">
            <a:avLst/>
          </a:prstGeom>
        </p:spPr>
      </p:pic>
      <p:pic>
        <p:nvPicPr>
          <p:cNvPr id="10" name="Obraz 9">
            <a:extLst>
              <a:ext uri="{FF2B5EF4-FFF2-40B4-BE49-F238E27FC236}">
                <a16:creationId xmlns:a16="http://schemas.microsoft.com/office/drawing/2014/main" id="{F6D00303-6988-4AC1-B68D-AB7129A214DD}"/>
              </a:ext>
            </a:extLst>
          </p:cNvPr>
          <p:cNvPicPr>
            <a:picLocks noChangeAspect="1"/>
          </p:cNvPicPr>
          <p:nvPr/>
        </p:nvPicPr>
        <p:blipFill rotWithShape="1">
          <a:blip r:embed="rId3">
            <a:extLst>
              <a:ext uri="{28A0092B-C50C-407E-A947-70E740481C1C}">
                <a14:useLocalDpi xmlns:a14="http://schemas.microsoft.com/office/drawing/2010/main" val="0"/>
              </a:ext>
            </a:extLst>
          </a:blip>
          <a:srcRect l="28423" t="12390" b="38701"/>
          <a:stretch/>
        </p:blipFill>
        <p:spPr>
          <a:xfrm>
            <a:off x="7257" y="0"/>
            <a:ext cx="15063350" cy="10287000"/>
          </a:xfrm>
          <a:prstGeom prst="rect">
            <a:avLst/>
          </a:prstGeom>
        </p:spPr>
      </p:pic>
      <p:pic>
        <p:nvPicPr>
          <p:cNvPr id="11" name="Picture 8">
            <a:extLst>
              <a:ext uri="{FF2B5EF4-FFF2-40B4-BE49-F238E27FC236}">
                <a16:creationId xmlns:a16="http://schemas.microsoft.com/office/drawing/2014/main" id="{BC761AA8-0808-451B-992D-0A2A2CD771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510520"/>
            <a:ext cx="1702439" cy="1036360"/>
          </a:xfrm>
          <a:prstGeom prst="rect">
            <a:avLst/>
          </a:prstGeom>
        </p:spPr>
      </p:pic>
      <p:grpSp>
        <p:nvGrpSpPr>
          <p:cNvPr id="12" name="Grupa 11">
            <a:extLst>
              <a:ext uri="{FF2B5EF4-FFF2-40B4-BE49-F238E27FC236}">
                <a16:creationId xmlns:a16="http://schemas.microsoft.com/office/drawing/2014/main" id="{9C0C8A07-AC01-4E06-8A69-078182680401}"/>
              </a:ext>
            </a:extLst>
          </p:cNvPr>
          <p:cNvGrpSpPr/>
          <p:nvPr/>
        </p:nvGrpSpPr>
        <p:grpSpPr>
          <a:xfrm>
            <a:off x="866168" y="4518375"/>
            <a:ext cx="9525400" cy="4631979"/>
            <a:chOff x="1025410" y="5266628"/>
            <a:chExt cx="9525400" cy="3191313"/>
          </a:xfrm>
        </p:grpSpPr>
        <p:sp>
          <p:nvSpPr>
            <p:cNvPr id="13" name="TextBox 4">
              <a:extLst>
                <a:ext uri="{FF2B5EF4-FFF2-40B4-BE49-F238E27FC236}">
                  <a16:creationId xmlns:a16="http://schemas.microsoft.com/office/drawing/2014/main" id="{FAC883A6-6E36-4CE0-A3A2-D92A016ED5B2}"/>
                </a:ext>
              </a:extLst>
            </p:cNvPr>
            <p:cNvSpPr txBox="1"/>
            <p:nvPr/>
          </p:nvSpPr>
          <p:spPr>
            <a:xfrm>
              <a:off x="1025410" y="7427466"/>
              <a:ext cx="9525400" cy="1030475"/>
            </a:xfrm>
            <a:prstGeom prst="rect">
              <a:avLst/>
            </a:prstGeom>
          </p:spPr>
          <p:txBody>
            <a:bodyPr wrap="square" lIns="0" tIns="0" rIns="0" bIns="0" rtlCol="0" anchor="t">
              <a:spAutoFit/>
            </a:bodyPr>
            <a:lstStyle/>
            <a:p>
              <a:pPr algn="just">
                <a:lnSpc>
                  <a:spcPts val="4025"/>
                </a:lnSpc>
              </a:pPr>
              <a:r>
                <a:rPr lang="pl-PL" sz="2683" spc="26" dirty="0">
                  <a:solidFill>
                    <a:srgbClr val="F8FBFD"/>
                  </a:solidFill>
                  <a:latin typeface="Montserrat Extra-Light"/>
                </a:rPr>
                <a:t>Określenie przedmiotu zamówienia powinno nastąpić w sposób jednoznaczny i wyczerpujący, za pomocą dostatecznie dokładnych i zrozumiałych określeń. </a:t>
              </a:r>
            </a:p>
          </p:txBody>
        </p:sp>
        <p:sp>
          <p:nvSpPr>
            <p:cNvPr id="14" name="TextBox 9">
              <a:extLst>
                <a:ext uri="{FF2B5EF4-FFF2-40B4-BE49-F238E27FC236}">
                  <a16:creationId xmlns:a16="http://schemas.microsoft.com/office/drawing/2014/main" id="{53221F94-99A9-46E6-AEEA-CE396FAA44FB}"/>
                </a:ext>
              </a:extLst>
            </p:cNvPr>
            <p:cNvSpPr txBox="1"/>
            <p:nvPr/>
          </p:nvSpPr>
          <p:spPr>
            <a:xfrm>
              <a:off x="1025410" y="5266628"/>
              <a:ext cx="9525400" cy="1908450"/>
            </a:xfrm>
            <a:prstGeom prst="rect">
              <a:avLst/>
            </a:prstGeom>
          </p:spPr>
          <p:txBody>
            <a:bodyPr wrap="square" lIns="0" tIns="0" rIns="0" bIns="0" rtlCol="0" anchor="t">
              <a:spAutoFit/>
            </a:bodyPr>
            <a:lstStyle/>
            <a:p>
              <a:r>
                <a:rPr lang="pl-PL" sz="6000" spc="-70" dirty="0">
                  <a:solidFill>
                    <a:schemeClr val="bg1"/>
                  </a:solidFill>
                  <a:latin typeface="Montserrat Semi-Bold Bold"/>
                </a:rPr>
                <a:t>Opis przedmiotu zamówienia</a:t>
              </a:r>
            </a:p>
            <a:p>
              <a:r>
                <a:rPr lang="pl-PL" sz="6000" dirty="0">
                  <a:solidFill>
                    <a:schemeClr val="bg1"/>
                  </a:solidFill>
                  <a:latin typeface="Montserrat Semi-Bold Bold"/>
                </a:rPr>
                <a:t>i </a:t>
              </a:r>
              <a:r>
                <a:rPr lang="pl-PL" sz="6000" spc="-70" dirty="0">
                  <a:solidFill>
                    <a:schemeClr val="bg1"/>
                  </a:solidFill>
                  <a:latin typeface="Montserrat Semi-Bold Bold"/>
                </a:rPr>
                <a:t>konkurencyjność</a:t>
              </a:r>
            </a:p>
          </p:txBody>
        </p:sp>
      </p:grpSp>
      <p:sp>
        <p:nvSpPr>
          <p:cNvPr id="15" name="AutoShape 9">
            <a:extLst>
              <a:ext uri="{FF2B5EF4-FFF2-40B4-BE49-F238E27FC236}">
                <a16:creationId xmlns:a16="http://schemas.microsoft.com/office/drawing/2014/main" id="{AAD36BE0-2C6F-4BE5-957D-FC8FD3C4C952}"/>
              </a:ext>
            </a:extLst>
          </p:cNvPr>
          <p:cNvSpPr/>
          <p:nvPr/>
        </p:nvSpPr>
        <p:spPr>
          <a:xfrm rot="-2700000">
            <a:off x="5762712" y="-898004"/>
            <a:ext cx="57378" cy="6072282"/>
          </a:xfrm>
          <a:prstGeom prst="rect">
            <a:avLst/>
          </a:prstGeom>
          <a:solidFill>
            <a:srgbClr val="F8FBFD"/>
          </a:solidFill>
        </p:spPr>
      </p:sp>
      <p:grpSp>
        <p:nvGrpSpPr>
          <p:cNvPr id="16" name="Grupa 15">
            <a:extLst>
              <a:ext uri="{FF2B5EF4-FFF2-40B4-BE49-F238E27FC236}">
                <a16:creationId xmlns:a16="http://schemas.microsoft.com/office/drawing/2014/main" id="{85C3F9E4-128D-432E-A85F-4381CD8EA3F2}"/>
              </a:ext>
            </a:extLst>
          </p:cNvPr>
          <p:cNvGrpSpPr/>
          <p:nvPr/>
        </p:nvGrpSpPr>
        <p:grpSpPr>
          <a:xfrm>
            <a:off x="12486730" y="7275662"/>
            <a:ext cx="5801270" cy="3038616"/>
            <a:chOff x="12486730" y="7275662"/>
            <a:chExt cx="5801270" cy="3038616"/>
          </a:xfrm>
        </p:grpSpPr>
        <p:pic>
          <p:nvPicPr>
            <p:cNvPr id="17" name="Obraz 16">
              <a:extLst>
                <a:ext uri="{FF2B5EF4-FFF2-40B4-BE49-F238E27FC236}">
                  <a16:creationId xmlns:a16="http://schemas.microsoft.com/office/drawing/2014/main" id="{D1DF2F2A-84E3-424A-8DDF-079D1EB52AC9}"/>
                </a:ext>
              </a:extLst>
            </p:cNvPr>
            <p:cNvPicPr>
              <a:picLocks noChangeAspect="1"/>
            </p:cNvPicPr>
            <p:nvPr/>
          </p:nvPicPr>
          <p:blipFill rotWithShape="1">
            <a:blip r:embed="rId6">
              <a:extLst>
                <a:ext uri="{28A0092B-C50C-407E-A947-70E740481C1C}">
                  <a14:useLocalDpi xmlns:a14="http://schemas.microsoft.com/office/drawing/2010/main" val="0"/>
                </a:ext>
              </a:extLst>
            </a:blip>
            <a:srcRect r="9546" b="52577"/>
            <a:stretch/>
          </p:blipFill>
          <p:spPr>
            <a:xfrm>
              <a:off x="12486730" y="7275662"/>
              <a:ext cx="5801270" cy="3038616"/>
            </a:xfrm>
            <a:prstGeom prst="rect">
              <a:avLst/>
            </a:prstGeom>
          </p:spPr>
        </p:pic>
        <p:pic>
          <p:nvPicPr>
            <p:cNvPr id="18" name="Picture 6">
              <a:extLst>
                <a:ext uri="{FF2B5EF4-FFF2-40B4-BE49-F238E27FC236}">
                  <a16:creationId xmlns:a16="http://schemas.microsoft.com/office/drawing/2014/main" id="{87167B95-79DC-475C-A656-E374EFFC894A}"/>
                </a:ext>
              </a:extLst>
            </p:cNvPr>
            <p:cNvPicPr>
              <a:picLocks noChangeAspect="1"/>
            </p:cNvPicPr>
            <p:nvPr/>
          </p:nvPicPr>
          <p:blipFill>
            <a:blip r:embed="rId7"/>
            <a:srcRect/>
            <a:stretch>
              <a:fillRect/>
            </a:stretch>
          </p:blipFill>
          <p:spPr>
            <a:xfrm>
              <a:off x="14046892" y="9198998"/>
              <a:ext cx="3364054" cy="821302"/>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53D5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0"/>
          </a:blip>
          <a:srcRect l="5115" r="5115"/>
          <a:stretch>
            <a:fillRect/>
          </a:stretch>
        </p:blipFill>
        <p:spPr>
          <a:xfrm>
            <a:off x="0" y="0"/>
            <a:ext cx="13407088" cy="10287000"/>
          </a:xfrm>
          <a:prstGeom prst="rect">
            <a:avLst/>
          </a:prstGeom>
        </p:spPr>
      </p:pic>
      <p:pic>
        <p:nvPicPr>
          <p:cNvPr id="14" name="Obraz 13">
            <a:extLst>
              <a:ext uri="{FF2B5EF4-FFF2-40B4-BE49-F238E27FC236}">
                <a16:creationId xmlns:a16="http://schemas.microsoft.com/office/drawing/2014/main" id="{32358113-7BDD-43A0-B9ED-11A7F7420131}"/>
              </a:ext>
            </a:extLst>
          </p:cNvPr>
          <p:cNvPicPr>
            <a:picLocks noChangeAspect="1"/>
          </p:cNvPicPr>
          <p:nvPr/>
        </p:nvPicPr>
        <p:blipFill rotWithShape="1">
          <a:blip r:embed="rId3">
            <a:extLst>
              <a:ext uri="{28A0092B-C50C-407E-A947-70E740481C1C}">
                <a14:useLocalDpi xmlns:a14="http://schemas.microsoft.com/office/drawing/2010/main" val="0"/>
              </a:ext>
            </a:extLst>
          </a:blip>
          <a:srcRect l="4410" t="31868" r="36528" b="34910"/>
          <a:stretch/>
        </p:blipFill>
        <p:spPr>
          <a:xfrm>
            <a:off x="-1" y="-1"/>
            <a:ext cx="18288000" cy="10287000"/>
          </a:xfrm>
          <a:prstGeom prst="rect">
            <a:avLst/>
          </a:prstGeom>
        </p:spPr>
      </p:pic>
      <p:sp>
        <p:nvSpPr>
          <p:cNvPr id="7" name="TextBox 7"/>
          <p:cNvSpPr txBox="1"/>
          <p:nvPr/>
        </p:nvSpPr>
        <p:spPr>
          <a:xfrm>
            <a:off x="-914400" y="8420100"/>
            <a:ext cx="8877300" cy="1151469"/>
          </a:xfrm>
          <a:prstGeom prst="rect">
            <a:avLst/>
          </a:prstGeom>
        </p:spPr>
        <p:txBody>
          <a:bodyPr wrap="square" lIns="0" tIns="0" rIns="0" bIns="0" rtlCol="0" anchor="t">
            <a:spAutoFit/>
          </a:bodyPr>
          <a:lstStyle/>
          <a:p>
            <a:pPr marL="0" marR="0" lvl="0" indent="0" algn="ctr" defTabSz="914400" rtl="0" eaLnBrk="1" fontAlgn="auto" latinLnBrk="0" hangingPunct="1">
              <a:lnSpc>
                <a:spcPts val="9600"/>
              </a:lnSpc>
              <a:spcBef>
                <a:spcPts val="0"/>
              </a:spcBef>
              <a:spcAft>
                <a:spcPts val="0"/>
              </a:spcAft>
              <a:buClrTx/>
              <a:buSzTx/>
              <a:buFontTx/>
              <a:buNone/>
              <a:tabLst/>
              <a:defRPr/>
            </a:pPr>
            <a:r>
              <a:rPr kumimoji="0" lang="pl-PL" sz="6000" b="0" i="0" u="none" strike="noStrike" kern="1200" cap="none" spc="-80" normalizeH="0" baseline="0" noProof="0" dirty="0">
                <a:ln>
                  <a:noFill/>
                </a:ln>
                <a:solidFill>
                  <a:srgbClr val="F8FBFD"/>
                </a:solidFill>
                <a:effectLst/>
                <a:uLnTx/>
                <a:uFillTx/>
                <a:latin typeface="Montserrat Semi-Bold Bold"/>
                <a:ea typeface="+mn-ea"/>
                <a:cs typeface="+mn-cs"/>
              </a:rPr>
              <a:t>Rekomendacje</a:t>
            </a:r>
            <a:endParaRPr kumimoji="0" lang="en-US" sz="6000" b="0" i="0" u="none" strike="noStrike" kern="1200" cap="none" spc="-80" normalizeH="0" baseline="0" noProof="0" dirty="0">
              <a:ln>
                <a:noFill/>
              </a:ln>
              <a:solidFill>
                <a:srgbClr val="F8FBFD"/>
              </a:solidFill>
              <a:effectLst/>
              <a:uLnTx/>
              <a:uFillTx/>
              <a:latin typeface="Montserrat Semi-Bold Bold"/>
              <a:ea typeface="+mn-ea"/>
              <a:cs typeface="+mn-cs"/>
            </a:endParaRPr>
          </a:p>
        </p:txBody>
      </p:sp>
      <p:sp>
        <p:nvSpPr>
          <p:cNvPr id="15" name="AutoShape 5">
            <a:extLst>
              <a:ext uri="{FF2B5EF4-FFF2-40B4-BE49-F238E27FC236}">
                <a16:creationId xmlns:a16="http://schemas.microsoft.com/office/drawing/2014/main" id="{2586152B-18E8-4B23-9259-B9E7ADF33523}"/>
              </a:ext>
            </a:extLst>
          </p:cNvPr>
          <p:cNvSpPr/>
          <p:nvPr/>
        </p:nvSpPr>
        <p:spPr>
          <a:xfrm rot="-2700000">
            <a:off x="1457965" y="1245922"/>
            <a:ext cx="3543047" cy="45985"/>
          </a:xfrm>
          <a:prstGeom prst="rect">
            <a:avLst/>
          </a:prstGeom>
          <a:solidFill>
            <a:srgbClr val="004F62"/>
          </a:solidFill>
        </p:spPr>
      </p:sp>
      <p:pic>
        <p:nvPicPr>
          <p:cNvPr id="16" name="Picture 8">
            <a:extLst>
              <a:ext uri="{FF2B5EF4-FFF2-40B4-BE49-F238E27FC236}">
                <a16:creationId xmlns:a16="http://schemas.microsoft.com/office/drawing/2014/main" id="{9C79282C-7E24-4125-8491-49937832B975}"/>
              </a:ext>
            </a:extLst>
          </p:cNvPr>
          <p:cNvPicPr>
            <a:picLocks noChangeAspect="1"/>
          </p:cNvPicPr>
          <p:nvPr/>
        </p:nvPicPr>
        <p:blipFill>
          <a:blip r:embed="rId4"/>
          <a:srcRect/>
          <a:stretch>
            <a:fillRect/>
          </a:stretch>
        </p:blipFill>
        <p:spPr>
          <a:xfrm>
            <a:off x="14116513" y="580005"/>
            <a:ext cx="3364054" cy="821302"/>
          </a:xfrm>
          <a:prstGeom prst="rect">
            <a:avLst/>
          </a:prstGeom>
        </p:spPr>
      </p:pic>
      <p:pic>
        <p:nvPicPr>
          <p:cNvPr id="17" name="Obraz 16">
            <a:extLst>
              <a:ext uri="{FF2B5EF4-FFF2-40B4-BE49-F238E27FC236}">
                <a16:creationId xmlns:a16="http://schemas.microsoft.com/office/drawing/2014/main" id="{E1BE353A-3433-4799-88DE-0B28428D62C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941" t="64995" r="13746"/>
          <a:stretch/>
        </p:blipFill>
        <p:spPr>
          <a:xfrm>
            <a:off x="-1" y="-1"/>
            <a:ext cx="3962401" cy="2224661"/>
          </a:xfrm>
          <a:prstGeom prst="rect">
            <a:avLst/>
          </a:prstGeom>
        </p:spPr>
      </p:pic>
      <p:pic>
        <p:nvPicPr>
          <p:cNvPr id="18" name="Picture 9">
            <a:extLst>
              <a:ext uri="{FF2B5EF4-FFF2-40B4-BE49-F238E27FC236}">
                <a16:creationId xmlns:a16="http://schemas.microsoft.com/office/drawing/2014/main" id="{2387EE25-662A-429F-8AB6-C09EF3A08B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05887" y="172975"/>
            <a:ext cx="1702439" cy="1036360"/>
          </a:xfrm>
          <a:prstGeom prst="rect">
            <a:avLst/>
          </a:prstGeom>
        </p:spPr>
      </p:pic>
      <p:grpSp>
        <p:nvGrpSpPr>
          <p:cNvPr id="19" name="Group 10">
            <a:extLst>
              <a:ext uri="{FF2B5EF4-FFF2-40B4-BE49-F238E27FC236}">
                <a16:creationId xmlns:a16="http://schemas.microsoft.com/office/drawing/2014/main" id="{7B4561E4-D3EA-474A-9C2B-E548628BFA31}"/>
              </a:ext>
            </a:extLst>
          </p:cNvPr>
          <p:cNvGrpSpPr/>
          <p:nvPr/>
        </p:nvGrpSpPr>
        <p:grpSpPr>
          <a:xfrm>
            <a:off x="6367720" y="3467100"/>
            <a:ext cx="11112847" cy="3297094"/>
            <a:chOff x="0" y="-4166"/>
            <a:chExt cx="14817129" cy="4396124"/>
          </a:xfrm>
        </p:grpSpPr>
        <p:sp>
          <p:nvSpPr>
            <p:cNvPr id="20" name="TextBox 11">
              <a:extLst>
                <a:ext uri="{FF2B5EF4-FFF2-40B4-BE49-F238E27FC236}">
                  <a16:creationId xmlns:a16="http://schemas.microsoft.com/office/drawing/2014/main" id="{9A6B5624-FF14-4B60-B744-9FBD55E49AB7}"/>
                </a:ext>
              </a:extLst>
            </p:cNvPr>
            <p:cNvSpPr txBox="1"/>
            <p:nvPr/>
          </p:nvSpPr>
          <p:spPr>
            <a:xfrm>
              <a:off x="1767" y="-4166"/>
              <a:ext cx="14815362" cy="1436291"/>
            </a:xfrm>
            <a:prstGeom prst="rect">
              <a:avLst/>
            </a:prstGeom>
          </p:spPr>
          <p:txBody>
            <a:bodyPr lIns="0" tIns="0" rIns="0" bIns="0" rtlCol="0" anchor="t">
              <a:spAutoFit/>
            </a:bodyPr>
            <a:lstStyle/>
            <a:p>
              <a:pPr algn="r">
                <a:lnSpc>
                  <a:spcPts val="8400"/>
                </a:lnSpc>
              </a:pPr>
              <a:r>
                <a:rPr lang="pl-PL" sz="7000" spc="-70" dirty="0">
                  <a:solidFill>
                    <a:srgbClr val="004F62"/>
                  </a:solidFill>
                  <a:latin typeface="Montserrat Semi-Bold Bold"/>
                </a:rPr>
                <a:t>Rekomendacje</a:t>
              </a:r>
            </a:p>
          </p:txBody>
        </p:sp>
        <p:sp>
          <p:nvSpPr>
            <p:cNvPr id="21" name="TextBox 12">
              <a:extLst>
                <a:ext uri="{FF2B5EF4-FFF2-40B4-BE49-F238E27FC236}">
                  <a16:creationId xmlns:a16="http://schemas.microsoft.com/office/drawing/2014/main" id="{D9818465-53BD-4AAC-ACF6-E20F5AEC7238}"/>
                </a:ext>
              </a:extLst>
            </p:cNvPr>
            <p:cNvSpPr txBox="1"/>
            <p:nvPr/>
          </p:nvSpPr>
          <p:spPr>
            <a:xfrm>
              <a:off x="0" y="1888795"/>
              <a:ext cx="14817129" cy="2503163"/>
            </a:xfrm>
            <a:prstGeom prst="rect">
              <a:avLst/>
            </a:prstGeom>
          </p:spPr>
          <p:txBody>
            <a:bodyPr lIns="0" tIns="0" rIns="0" bIns="0" rtlCol="0" anchor="t">
              <a:spAutoFit/>
            </a:bodyPr>
            <a:lstStyle/>
            <a:p>
              <a:pPr algn="r">
                <a:lnSpc>
                  <a:spcPts val="5000"/>
                </a:lnSpc>
                <a:spcBef>
                  <a:spcPts val="1200"/>
                </a:spcBef>
              </a:pPr>
              <a:r>
                <a:rPr lang="pl-PL" sz="3600" dirty="0">
                  <a:solidFill>
                    <a:srgbClr val="004F62"/>
                  </a:solidFill>
                  <a:latin typeface="Montserrat Semi-Bold Bold"/>
                </a:rPr>
                <a:t>Prezesa Urzędu Zamówień Publicznych dotyczące udzielania zamówień publicznych na dostawę zestawów komputerowych</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rot="-2700000" flipV="1">
            <a:off x="894652" y="10016785"/>
            <a:ext cx="731063" cy="45719"/>
          </a:xfrm>
          <a:prstGeom prst="rect">
            <a:avLst/>
          </a:prstGeom>
          <a:solidFill>
            <a:srgbClr val="004F62"/>
          </a:solidFill>
        </p:spPr>
      </p:sp>
      <p:sp>
        <p:nvSpPr>
          <p:cNvPr id="5" name="AutoShape 5"/>
          <p:cNvSpPr/>
          <p:nvPr/>
        </p:nvSpPr>
        <p:spPr>
          <a:xfrm rot="-2700000" flipH="1">
            <a:off x="17698634" y="1318571"/>
            <a:ext cx="45719" cy="1682633"/>
          </a:xfrm>
          <a:prstGeom prst="rect">
            <a:avLst/>
          </a:prstGeom>
          <a:solidFill>
            <a:srgbClr val="004F62"/>
          </a:solidFill>
        </p:spPr>
      </p:sp>
      <p:sp>
        <p:nvSpPr>
          <p:cNvPr id="10" name="TextBox 10"/>
          <p:cNvSpPr txBox="1"/>
          <p:nvPr/>
        </p:nvSpPr>
        <p:spPr>
          <a:xfrm>
            <a:off x="1621304" y="2552700"/>
            <a:ext cx="14761696" cy="6539354"/>
          </a:xfrm>
          <a:prstGeom prst="rect">
            <a:avLst/>
          </a:prstGeom>
        </p:spPr>
        <p:txBody>
          <a:bodyPr lIns="0" tIns="0" rIns="0" bIns="0" rtlCol="0" anchor="t">
            <a:spAutoFit/>
          </a:bodyPr>
          <a:lstStyle/>
          <a:p>
            <a:pPr lvl="0" algn="just">
              <a:lnSpc>
                <a:spcPts val="3200"/>
              </a:lnSpc>
            </a:pPr>
            <a:r>
              <a:rPr lang="pl-PL" sz="2400" spc="26" dirty="0">
                <a:solidFill>
                  <a:srgbClr val="373636"/>
                </a:solidFill>
                <a:latin typeface="Montserrat Extra-Light Bold"/>
              </a:rPr>
              <a:t>Podstawową zasadą opisu przedmiotu zamówienia na dostawę urządzeń komputerowych powinno być </a:t>
            </a:r>
            <a:r>
              <a:rPr lang="pl-PL" sz="2400" dirty="0">
                <a:solidFill>
                  <a:srgbClr val="004F62"/>
                </a:solidFill>
                <a:latin typeface="Montserrat Semi-Bold Bold"/>
              </a:rPr>
              <a:t>specyfikowanie właściwości użytkowych urządzeń, a nie ich szczegółowych parametrów konstrukcyjnych</a:t>
            </a:r>
            <a:r>
              <a:rPr lang="pl-PL" sz="2400" spc="26" dirty="0">
                <a:solidFill>
                  <a:srgbClr val="373636"/>
                </a:solidFill>
                <a:latin typeface="Montserrat Extra-Light Bold"/>
              </a:rPr>
              <a:t>, przy czym zbiór wymaganych parametrów użytkowych winien wynikać ze specyfiki dziedziny zastosowań, dla której urządzenia komputerowe są zamawiane.</a:t>
            </a:r>
          </a:p>
          <a:p>
            <a:pPr lvl="0" algn="just">
              <a:lnSpc>
                <a:spcPts val="3200"/>
              </a:lnSpc>
            </a:pPr>
            <a:endParaRPr lang="pl-PL" sz="2400" spc="26" dirty="0">
              <a:solidFill>
                <a:srgbClr val="373636"/>
              </a:solidFill>
              <a:latin typeface="Montserrat Extra-Light Bold"/>
            </a:endParaRPr>
          </a:p>
          <a:p>
            <a:pPr lvl="0" algn="just">
              <a:lnSpc>
                <a:spcPts val="3200"/>
              </a:lnSpc>
            </a:pPr>
            <a:r>
              <a:rPr lang="pl-PL" sz="2400" dirty="0">
                <a:solidFill>
                  <a:srgbClr val="004F62"/>
                </a:solidFill>
                <a:latin typeface="Montserrat Semi-Bold Bold"/>
              </a:rPr>
              <a:t>Każde zawarte w opisie przedmiotu zamówienia wymaganie specyficznego parametru technicznego komponentów winno jednoznacznie wynikać ze specyfiki zastosowań, dla których urządzenia komputerowe są nabywane. Liczba takich zapisów powinna być minimalizowana, przy jednoczesnym dążeniu do unikania określania przedmiotu zamówienia w sposób wskazujący na konkretnego producenta urządzenia lub jego komponentów. </a:t>
            </a:r>
          </a:p>
          <a:p>
            <a:pPr lvl="0" algn="just">
              <a:lnSpc>
                <a:spcPts val="3200"/>
              </a:lnSpc>
            </a:pPr>
            <a:endParaRPr lang="pl-PL" sz="2400" dirty="0">
              <a:solidFill>
                <a:srgbClr val="004F62"/>
              </a:solidFill>
              <a:latin typeface="Montserrat Semi-Bold Bold"/>
            </a:endParaRPr>
          </a:p>
          <a:p>
            <a:pPr lvl="0" algn="just">
              <a:lnSpc>
                <a:spcPts val="3200"/>
              </a:lnSpc>
            </a:pPr>
            <a:r>
              <a:rPr lang="pl-PL" sz="2400" dirty="0">
                <a:solidFill>
                  <a:srgbClr val="004F62"/>
                </a:solidFill>
                <a:latin typeface="Montserrat Semi-Bold Bold"/>
              </a:rPr>
              <a:t>Nie można uznać, że wystarczającą podstawą do odejścia od niniejszych rekomendacji jest planowane używanie na zamawianych komputerach specjalizowanego oprogramowania – np. oprogramowania klienckiego systemu ERP, czy oprogramowania dedykowanego dla danej instytucji.</a:t>
            </a:r>
          </a:p>
        </p:txBody>
      </p:sp>
      <p:pic>
        <p:nvPicPr>
          <p:cNvPr id="14" name="Obraz 13">
            <a:extLst>
              <a:ext uri="{FF2B5EF4-FFF2-40B4-BE49-F238E27FC236}">
                <a16:creationId xmlns:a16="http://schemas.microsoft.com/office/drawing/2014/main" id="{B723C8B2-2FFB-4F93-BD8C-528CFF07A3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349" b="32182"/>
          <a:stretch/>
        </p:blipFill>
        <p:spPr>
          <a:xfrm>
            <a:off x="-1" y="7625638"/>
            <a:ext cx="1321273" cy="2661362"/>
          </a:xfrm>
          <a:prstGeom prst="rect">
            <a:avLst/>
          </a:prstGeom>
        </p:spPr>
      </p:pic>
      <p:pic>
        <p:nvPicPr>
          <p:cNvPr id="16" name="Obraz 15">
            <a:extLst>
              <a:ext uri="{FF2B5EF4-FFF2-40B4-BE49-F238E27FC236}">
                <a16:creationId xmlns:a16="http://schemas.microsoft.com/office/drawing/2014/main" id="{0FFBCD52-20DC-4411-A1AC-3497C43432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562" r="66909" b="14565"/>
          <a:stretch/>
        </p:blipFill>
        <p:spPr>
          <a:xfrm>
            <a:off x="17064141" y="1"/>
            <a:ext cx="1223859" cy="2324100"/>
          </a:xfrm>
          <a:prstGeom prst="rect">
            <a:avLst/>
          </a:prstGeom>
        </p:spPr>
      </p:pic>
      <p:pic>
        <p:nvPicPr>
          <p:cNvPr id="11" name="Picture 8">
            <a:extLst>
              <a:ext uri="{FF2B5EF4-FFF2-40B4-BE49-F238E27FC236}">
                <a16:creationId xmlns:a16="http://schemas.microsoft.com/office/drawing/2014/main" id="{F9EC3FBF-0342-4B4E-B298-1C23411354AD}"/>
              </a:ext>
            </a:extLst>
          </p:cNvPr>
          <p:cNvPicPr>
            <a:picLocks noChangeAspect="1"/>
          </p:cNvPicPr>
          <p:nvPr/>
        </p:nvPicPr>
        <p:blipFill>
          <a:blip r:embed="rId3"/>
          <a:srcRect/>
          <a:stretch>
            <a:fillRect/>
          </a:stretch>
        </p:blipFill>
        <p:spPr>
          <a:xfrm>
            <a:off x="13018946" y="580005"/>
            <a:ext cx="3364054" cy="821302"/>
          </a:xfrm>
          <a:prstGeom prst="rect">
            <a:avLst/>
          </a:prstGeom>
        </p:spPr>
      </p:pic>
    </p:spTree>
    <p:extLst>
      <p:ext uri="{BB962C8B-B14F-4D97-AF65-F5344CB8AC3E}">
        <p14:creationId xmlns:p14="http://schemas.microsoft.com/office/powerpoint/2010/main" val="2875692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az 12">
            <a:extLst>
              <a:ext uri="{FF2B5EF4-FFF2-40B4-BE49-F238E27FC236}">
                <a16:creationId xmlns:a16="http://schemas.microsoft.com/office/drawing/2014/main" id="{7207E9F5-4A08-4413-8170-6EA3186B5A91}"/>
              </a:ext>
            </a:extLst>
          </p:cNvPr>
          <p:cNvPicPr>
            <a:picLocks noChangeAspect="1"/>
          </p:cNvPicPr>
          <p:nvPr/>
        </p:nvPicPr>
        <p:blipFill rotWithShape="1">
          <a:blip r:embed="rId2">
            <a:extLst>
              <a:ext uri="{28A0092B-C50C-407E-A947-70E740481C1C}">
                <a14:useLocalDpi xmlns:a14="http://schemas.microsoft.com/office/drawing/2010/main" val="0"/>
              </a:ext>
            </a:extLst>
          </a:blip>
          <a:srcRect l="38996" r="23241" b="72825"/>
          <a:stretch/>
        </p:blipFill>
        <p:spPr>
          <a:xfrm>
            <a:off x="1" y="7491537"/>
            <a:ext cx="3886790" cy="2795463"/>
          </a:xfrm>
          <a:prstGeom prst="rect">
            <a:avLst/>
          </a:prstGeom>
        </p:spPr>
      </p:pic>
      <p:sp>
        <p:nvSpPr>
          <p:cNvPr id="4" name="AutoShape 4"/>
          <p:cNvSpPr/>
          <p:nvPr/>
        </p:nvSpPr>
        <p:spPr>
          <a:xfrm rot="-2700000">
            <a:off x="11506669" y="1021682"/>
            <a:ext cx="2948102" cy="45719"/>
          </a:xfrm>
          <a:prstGeom prst="rect">
            <a:avLst/>
          </a:prstGeom>
          <a:solidFill>
            <a:srgbClr val="004F62"/>
          </a:solidFill>
        </p:spPr>
      </p:sp>
      <p:sp>
        <p:nvSpPr>
          <p:cNvPr id="5" name="AutoShape 5"/>
          <p:cNvSpPr/>
          <p:nvPr/>
        </p:nvSpPr>
        <p:spPr>
          <a:xfrm rot="-2700000" flipH="1">
            <a:off x="3099264" y="6439024"/>
            <a:ext cx="45719" cy="4515138"/>
          </a:xfrm>
          <a:prstGeom prst="rect">
            <a:avLst/>
          </a:prstGeom>
          <a:solidFill>
            <a:srgbClr val="004F62"/>
          </a:solidFill>
        </p:spPr>
      </p:sp>
      <p:sp>
        <p:nvSpPr>
          <p:cNvPr id="7" name="TextBox 7"/>
          <p:cNvSpPr txBox="1"/>
          <p:nvPr/>
        </p:nvSpPr>
        <p:spPr>
          <a:xfrm>
            <a:off x="2608943" y="2073464"/>
            <a:ext cx="13592156" cy="923330"/>
          </a:xfrm>
          <a:prstGeom prst="rect">
            <a:avLst/>
          </a:prstGeom>
        </p:spPr>
        <p:txBody>
          <a:bodyPr lIns="0" tIns="0" rIns="0" bIns="0" rtlCol="0" anchor="t">
            <a:spAutoFit/>
          </a:bodyPr>
          <a:lstStyle/>
          <a:p>
            <a:r>
              <a:rPr lang="pl-PL" sz="6000" spc="-70" dirty="0">
                <a:solidFill>
                  <a:srgbClr val="004F62"/>
                </a:solidFill>
                <a:latin typeface="Montserrat Semi-Bold Bold"/>
              </a:rPr>
              <a:t>Testy aplikacyjne</a:t>
            </a:r>
          </a:p>
        </p:txBody>
      </p:sp>
      <p:pic>
        <p:nvPicPr>
          <p:cNvPr id="10" name="Picture 10"/>
          <p:cNvPicPr>
            <a:picLocks noChangeAspect="1"/>
          </p:cNvPicPr>
          <p:nvPr/>
        </p:nvPicPr>
        <p:blipFill>
          <a:blip r:embed="rId3"/>
          <a:srcRect/>
          <a:stretch>
            <a:fillRect/>
          </a:stretch>
        </p:blipFill>
        <p:spPr>
          <a:xfrm>
            <a:off x="14116513" y="580005"/>
            <a:ext cx="3364054" cy="821302"/>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35312" y="8740120"/>
            <a:ext cx="1702439" cy="1036360"/>
          </a:xfrm>
          <a:prstGeom prst="rect">
            <a:avLst/>
          </a:prstGeom>
        </p:spPr>
      </p:pic>
      <p:pic>
        <p:nvPicPr>
          <p:cNvPr id="15" name="Obraz 14">
            <a:extLst>
              <a:ext uri="{FF2B5EF4-FFF2-40B4-BE49-F238E27FC236}">
                <a16:creationId xmlns:a16="http://schemas.microsoft.com/office/drawing/2014/main" id="{1818A7FA-9C15-4827-A28C-D876CFB80E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766" t="72257" r="21636"/>
          <a:stretch/>
        </p:blipFill>
        <p:spPr>
          <a:xfrm>
            <a:off x="9753600" y="0"/>
            <a:ext cx="3581400" cy="1754615"/>
          </a:xfrm>
          <a:prstGeom prst="rect">
            <a:avLst/>
          </a:prstGeom>
        </p:spPr>
      </p:pic>
      <p:graphicFrame>
        <p:nvGraphicFramePr>
          <p:cNvPr id="2" name="Tabela 1">
            <a:extLst>
              <a:ext uri="{FF2B5EF4-FFF2-40B4-BE49-F238E27FC236}">
                <a16:creationId xmlns:a16="http://schemas.microsoft.com/office/drawing/2014/main" id="{2A502A4F-4DB9-46EC-B131-20786BA4DFC6}"/>
              </a:ext>
            </a:extLst>
          </p:cNvPr>
          <p:cNvGraphicFramePr>
            <a:graphicFrameLocks noGrp="1"/>
          </p:cNvGraphicFramePr>
          <p:nvPr>
            <p:extLst>
              <p:ext uri="{D42A27DB-BD31-4B8C-83A1-F6EECF244321}">
                <p14:modId xmlns:p14="http://schemas.microsoft.com/office/powerpoint/2010/main" val="3029579813"/>
              </p:ext>
            </p:extLst>
          </p:nvPr>
        </p:nvGraphicFramePr>
        <p:xfrm>
          <a:off x="2608943" y="3466679"/>
          <a:ext cx="14565347" cy="4309254"/>
        </p:xfrm>
        <a:graphic>
          <a:graphicData uri="http://schemas.openxmlformats.org/drawingml/2006/table">
            <a:tbl>
              <a:tblPr firstRow="1" bandRow="1">
                <a:tableStyleId>{5C22544A-7EE6-4342-B048-85BDC9FD1C3A}</a:tableStyleId>
              </a:tblPr>
              <a:tblGrid>
                <a:gridCol w="3287747">
                  <a:extLst>
                    <a:ext uri="{9D8B030D-6E8A-4147-A177-3AD203B41FA5}">
                      <a16:colId xmlns:a16="http://schemas.microsoft.com/office/drawing/2014/main" val="1138252521"/>
                    </a:ext>
                  </a:extLst>
                </a:gridCol>
                <a:gridCol w="11277600">
                  <a:extLst>
                    <a:ext uri="{9D8B030D-6E8A-4147-A177-3AD203B41FA5}">
                      <a16:colId xmlns:a16="http://schemas.microsoft.com/office/drawing/2014/main" val="673265276"/>
                    </a:ext>
                  </a:extLst>
                </a:gridCol>
              </a:tblGrid>
              <a:tr h="8532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3200" b="1" kern="1200" dirty="0">
                          <a:solidFill>
                            <a:srgbClr val="FFFFFF"/>
                          </a:solidFill>
                          <a:latin typeface="Montserrat Semi-Bold Bold"/>
                          <a:ea typeface="+mn-ea"/>
                          <a:cs typeface="+mn-cs"/>
                        </a:rPr>
                        <a:t>Organizacja</a:t>
                      </a:r>
                    </a:p>
                  </a:txBody>
                  <a:tcPr anchor="ctr">
                    <a:solidFill>
                      <a:srgbClr val="004F6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3200" b="1" kern="1200" dirty="0">
                          <a:solidFill>
                            <a:srgbClr val="FFFFFF"/>
                          </a:solidFill>
                          <a:latin typeface="Montserrat Semi-Bold Bold"/>
                          <a:ea typeface="+mn-ea"/>
                          <a:cs typeface="+mn-cs"/>
                        </a:rPr>
                        <a:t>Nazwa testu</a:t>
                      </a:r>
                    </a:p>
                  </a:txBody>
                  <a:tcPr anchor="ctr">
                    <a:solidFill>
                      <a:srgbClr val="004F62"/>
                    </a:solidFill>
                  </a:tcPr>
                </a:tc>
                <a:extLst>
                  <a:ext uri="{0D108BD9-81ED-4DB2-BD59-A6C34878D82A}">
                    <a16:rowId xmlns:a16="http://schemas.microsoft.com/office/drawing/2014/main" val="842016321"/>
                  </a:ext>
                </a:extLst>
              </a:tr>
              <a:tr h="172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800" kern="1200" dirty="0">
                          <a:solidFill>
                            <a:srgbClr val="004F62"/>
                          </a:solidFill>
                          <a:latin typeface="Montserrat Semi-Bold Bold"/>
                          <a:ea typeface="+mn-ea"/>
                          <a:cs typeface="+mn-cs"/>
                        </a:rPr>
                        <a:t>BAPCO</a:t>
                      </a:r>
                    </a:p>
                  </a:txBody>
                  <a:tcPr anchor="ctr">
                    <a:solidFill>
                      <a:srgbClr val="CAD6DC"/>
                    </a:solidFill>
                  </a:tcPr>
                </a:tc>
                <a:tc>
                  <a:txBody>
                    <a:bodyPr/>
                    <a:lstStyle/>
                    <a:p>
                      <a:r>
                        <a:rPr lang="en-US" sz="2400" kern="1200" spc="26" dirty="0">
                          <a:solidFill>
                            <a:srgbClr val="373636"/>
                          </a:solidFill>
                          <a:latin typeface="Montserrat Extra-Light Bold"/>
                          <a:ea typeface="+mn-ea"/>
                          <a:cs typeface="+mn-cs"/>
                        </a:rPr>
                        <a:t>SYSmark2018 Overall Rating </a:t>
                      </a:r>
                      <a:r>
                        <a:rPr lang="en-US" sz="2400" kern="1200" spc="26" dirty="0" err="1">
                          <a:solidFill>
                            <a:srgbClr val="373636"/>
                          </a:solidFill>
                          <a:latin typeface="Montserrat Extra-Light Bold"/>
                          <a:ea typeface="+mn-ea"/>
                          <a:cs typeface="+mn-cs"/>
                        </a:rPr>
                        <a:t>oraz</a:t>
                      </a:r>
                      <a:r>
                        <a:rPr lang="en-US" sz="2400" kern="1200" spc="26" dirty="0">
                          <a:solidFill>
                            <a:srgbClr val="373636"/>
                          </a:solidFill>
                          <a:latin typeface="Montserrat Extra-Light Bold"/>
                          <a:ea typeface="+mn-ea"/>
                          <a:cs typeface="+mn-cs"/>
                        </a:rPr>
                        <a:t> testy </a:t>
                      </a:r>
                      <a:r>
                        <a:rPr lang="en-US" sz="2400" kern="1200" spc="26" dirty="0" err="1">
                          <a:solidFill>
                            <a:srgbClr val="373636"/>
                          </a:solidFill>
                          <a:latin typeface="Montserrat Extra-Light Bold"/>
                          <a:ea typeface="+mn-ea"/>
                          <a:cs typeface="+mn-cs"/>
                        </a:rPr>
                        <a:t>składowe</a:t>
                      </a:r>
                      <a:r>
                        <a:rPr lang="en-US" sz="2400" kern="1200" spc="26" dirty="0">
                          <a:solidFill>
                            <a:srgbClr val="373636"/>
                          </a:solidFill>
                          <a:latin typeface="Montserrat Extra-Light Bold"/>
                          <a:ea typeface="+mn-ea"/>
                          <a:cs typeface="+mn-cs"/>
                        </a:rPr>
                        <a:t>: Productivity, Creativity, Responsiveness </a:t>
                      </a:r>
                    </a:p>
                    <a:p>
                      <a:r>
                        <a:rPr lang="pl-PL" sz="2400" kern="1200" spc="26" dirty="0" err="1">
                          <a:solidFill>
                            <a:srgbClr val="373636"/>
                          </a:solidFill>
                          <a:latin typeface="Montserrat Extra-Light Bold"/>
                          <a:ea typeface="+mn-ea"/>
                          <a:cs typeface="+mn-cs"/>
                        </a:rPr>
                        <a:t>MobileMark</a:t>
                      </a:r>
                      <a:r>
                        <a:rPr lang="pl-PL" sz="2400" kern="1200" spc="26" dirty="0">
                          <a:solidFill>
                            <a:srgbClr val="373636"/>
                          </a:solidFill>
                          <a:latin typeface="Montserrat Extra-Light Bold"/>
                          <a:ea typeface="+mn-ea"/>
                          <a:cs typeface="+mn-cs"/>
                        </a:rPr>
                        <a:t> 2018 Battery Life Rating przy określonym Performance </a:t>
                      </a:r>
                      <a:r>
                        <a:rPr lang="pl-PL" sz="2400" kern="1200" spc="26" dirty="0" err="1">
                          <a:solidFill>
                            <a:srgbClr val="373636"/>
                          </a:solidFill>
                          <a:latin typeface="Montserrat Extra-Light Bold"/>
                          <a:ea typeface="+mn-ea"/>
                          <a:cs typeface="+mn-cs"/>
                        </a:rPr>
                        <a:t>Qualification</a:t>
                      </a:r>
                      <a:r>
                        <a:rPr lang="pl-PL" sz="2400" kern="1200" spc="26" dirty="0">
                          <a:solidFill>
                            <a:srgbClr val="373636"/>
                          </a:solidFill>
                          <a:latin typeface="Montserrat Extra-Light Bold"/>
                          <a:ea typeface="+mn-ea"/>
                          <a:cs typeface="+mn-cs"/>
                        </a:rPr>
                        <a:t> dla pomiaru czasu pracy na baterii </a:t>
                      </a:r>
                    </a:p>
                  </a:txBody>
                  <a:tcPr anchor="ctr">
                    <a:solidFill>
                      <a:srgbClr val="CAD6DC"/>
                    </a:solidFill>
                  </a:tcPr>
                </a:tc>
                <a:extLst>
                  <a:ext uri="{0D108BD9-81ED-4DB2-BD59-A6C34878D82A}">
                    <a16:rowId xmlns:a16="http://schemas.microsoft.com/office/drawing/2014/main" val="1482198464"/>
                  </a:ext>
                </a:extLst>
              </a:tr>
              <a:tr h="172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800" kern="1200" dirty="0">
                          <a:solidFill>
                            <a:srgbClr val="004F62"/>
                          </a:solidFill>
                          <a:latin typeface="Montserrat Semi-Bold Bold"/>
                          <a:ea typeface="+mn-ea"/>
                          <a:cs typeface="+mn-cs"/>
                        </a:rPr>
                        <a:t>UL </a:t>
                      </a:r>
                      <a:r>
                        <a:rPr lang="pl-PL" sz="2800" kern="1200" dirty="0" err="1">
                          <a:solidFill>
                            <a:srgbClr val="004F62"/>
                          </a:solidFill>
                          <a:latin typeface="Montserrat Semi-Bold Bold"/>
                          <a:ea typeface="+mn-ea"/>
                          <a:cs typeface="+mn-cs"/>
                        </a:rPr>
                        <a:t>Laboratory</a:t>
                      </a:r>
                      <a:endParaRPr lang="pl-PL" sz="2800" kern="1200" dirty="0">
                        <a:solidFill>
                          <a:srgbClr val="004F62"/>
                        </a:solidFill>
                        <a:latin typeface="Montserrat Semi-Bold Bold"/>
                        <a:ea typeface="+mn-ea"/>
                        <a:cs typeface="+mn-cs"/>
                      </a:endParaRPr>
                    </a:p>
                    <a:p>
                      <a:pPr algn="l"/>
                      <a:endParaRPr lang="pl-PL" sz="1400" dirty="0"/>
                    </a:p>
                  </a:txBody>
                  <a:tcPr anchor="ctr">
                    <a:solidFill>
                      <a:srgbClr val="CAD6DC"/>
                    </a:solidFill>
                  </a:tcPr>
                </a:tc>
                <a:tc>
                  <a:txBody>
                    <a:bodyPr/>
                    <a:lstStyle/>
                    <a:p>
                      <a:r>
                        <a:rPr lang="pl-PL" sz="2400" kern="1200" spc="26" dirty="0">
                          <a:solidFill>
                            <a:srgbClr val="373636"/>
                          </a:solidFill>
                          <a:latin typeface="Montserrat Extra-Light Bold"/>
                          <a:ea typeface="+mn-ea"/>
                          <a:cs typeface="+mn-cs"/>
                        </a:rPr>
                        <a:t>PC Mark 10 </a:t>
                      </a:r>
                      <a:r>
                        <a:rPr lang="pl-PL" sz="2400" kern="1200" spc="26" dirty="0" err="1">
                          <a:solidFill>
                            <a:srgbClr val="373636"/>
                          </a:solidFill>
                          <a:latin typeface="Montserrat Extra-Light Bold"/>
                          <a:ea typeface="+mn-ea"/>
                          <a:cs typeface="+mn-cs"/>
                        </a:rPr>
                        <a:t>Overall</a:t>
                      </a:r>
                      <a:r>
                        <a:rPr lang="pl-PL" sz="2400" kern="1200" spc="26" dirty="0">
                          <a:solidFill>
                            <a:srgbClr val="373636"/>
                          </a:solidFill>
                          <a:latin typeface="Montserrat Extra-Light Bold"/>
                          <a:ea typeface="+mn-ea"/>
                          <a:cs typeface="+mn-cs"/>
                        </a:rPr>
                        <a:t> </a:t>
                      </a:r>
                      <a:r>
                        <a:rPr lang="pl-PL" sz="2400" kern="1200" spc="26" dirty="0" err="1">
                          <a:solidFill>
                            <a:srgbClr val="373636"/>
                          </a:solidFill>
                          <a:latin typeface="Montserrat Extra-Light Bold"/>
                          <a:ea typeface="+mn-ea"/>
                          <a:cs typeface="+mn-cs"/>
                        </a:rPr>
                        <a:t>score</a:t>
                      </a:r>
                      <a:r>
                        <a:rPr lang="pl-PL" sz="2400" kern="1200" spc="26" dirty="0">
                          <a:solidFill>
                            <a:srgbClr val="373636"/>
                          </a:solidFill>
                          <a:latin typeface="Montserrat Extra-Light Bold"/>
                          <a:ea typeface="+mn-ea"/>
                          <a:cs typeface="+mn-cs"/>
                        </a:rPr>
                        <a:t> oraz testy składowe: Essentials </a:t>
                      </a:r>
                      <a:r>
                        <a:rPr lang="pl-PL" sz="2400" kern="1200" spc="26" dirty="0" err="1">
                          <a:solidFill>
                            <a:srgbClr val="373636"/>
                          </a:solidFill>
                          <a:latin typeface="Montserrat Extra-Light Bold"/>
                          <a:ea typeface="+mn-ea"/>
                          <a:cs typeface="+mn-cs"/>
                        </a:rPr>
                        <a:t>score</a:t>
                      </a:r>
                      <a:r>
                        <a:rPr lang="pl-PL" sz="2400" kern="1200" spc="26" dirty="0">
                          <a:solidFill>
                            <a:srgbClr val="373636"/>
                          </a:solidFill>
                          <a:latin typeface="Montserrat Extra-Light Bold"/>
                          <a:ea typeface="+mn-ea"/>
                          <a:cs typeface="+mn-cs"/>
                        </a:rPr>
                        <a:t>, Productivity </a:t>
                      </a:r>
                      <a:r>
                        <a:rPr lang="pl-PL" sz="2400" kern="1200" spc="26" dirty="0" err="1">
                          <a:solidFill>
                            <a:srgbClr val="373636"/>
                          </a:solidFill>
                          <a:latin typeface="Montserrat Extra-Light Bold"/>
                          <a:ea typeface="+mn-ea"/>
                          <a:cs typeface="+mn-cs"/>
                        </a:rPr>
                        <a:t>score</a:t>
                      </a:r>
                      <a:r>
                        <a:rPr lang="pl-PL" sz="2400" kern="1200" spc="26" dirty="0">
                          <a:solidFill>
                            <a:srgbClr val="373636"/>
                          </a:solidFill>
                          <a:latin typeface="Montserrat Extra-Light Bold"/>
                          <a:ea typeface="+mn-ea"/>
                          <a:cs typeface="+mn-cs"/>
                        </a:rPr>
                        <a:t>, Digital Content </a:t>
                      </a:r>
                      <a:r>
                        <a:rPr lang="pl-PL" sz="2400" kern="1200" spc="26" dirty="0" err="1">
                          <a:solidFill>
                            <a:srgbClr val="373636"/>
                          </a:solidFill>
                          <a:latin typeface="Montserrat Extra-Light Bold"/>
                          <a:ea typeface="+mn-ea"/>
                          <a:cs typeface="+mn-cs"/>
                        </a:rPr>
                        <a:t>Creation</a:t>
                      </a:r>
                      <a:r>
                        <a:rPr lang="pl-PL" sz="2400" kern="1200" spc="26" dirty="0">
                          <a:solidFill>
                            <a:srgbClr val="373636"/>
                          </a:solidFill>
                          <a:latin typeface="Montserrat Extra-Light Bold"/>
                          <a:ea typeface="+mn-ea"/>
                          <a:cs typeface="+mn-cs"/>
                        </a:rPr>
                        <a:t> </a:t>
                      </a:r>
                      <a:r>
                        <a:rPr lang="pl-PL" sz="2400" kern="1200" spc="26" dirty="0" err="1">
                          <a:solidFill>
                            <a:srgbClr val="373636"/>
                          </a:solidFill>
                          <a:latin typeface="Montserrat Extra-Light Bold"/>
                          <a:ea typeface="+mn-ea"/>
                          <a:cs typeface="+mn-cs"/>
                        </a:rPr>
                        <a:t>score</a:t>
                      </a:r>
                      <a:r>
                        <a:rPr lang="pl-PL" sz="2400" kern="1200" spc="26" dirty="0">
                          <a:solidFill>
                            <a:srgbClr val="373636"/>
                          </a:solidFill>
                          <a:latin typeface="Montserrat Extra-Light Bold"/>
                          <a:ea typeface="+mn-ea"/>
                          <a:cs typeface="+mn-cs"/>
                        </a:rPr>
                        <a:t> </a:t>
                      </a:r>
                    </a:p>
                    <a:p>
                      <a:r>
                        <a:rPr lang="pl-PL" sz="2400" kern="1200" spc="26" dirty="0" err="1">
                          <a:solidFill>
                            <a:srgbClr val="373636"/>
                          </a:solidFill>
                          <a:latin typeface="Montserrat Extra-Light Bold"/>
                          <a:ea typeface="+mn-ea"/>
                          <a:cs typeface="+mn-cs"/>
                        </a:rPr>
                        <a:t>PCMark</a:t>
                      </a:r>
                      <a:r>
                        <a:rPr lang="pl-PL" sz="2400" kern="1200" spc="26" dirty="0">
                          <a:solidFill>
                            <a:srgbClr val="373636"/>
                          </a:solidFill>
                          <a:latin typeface="Montserrat Extra-Light Bold"/>
                          <a:ea typeface="+mn-ea"/>
                          <a:cs typeface="+mn-cs"/>
                        </a:rPr>
                        <a:t> 10 Modern Office Battery Life </a:t>
                      </a:r>
                      <a:r>
                        <a:rPr lang="pl-PL" sz="2400" kern="1200" spc="26" dirty="0" err="1">
                          <a:solidFill>
                            <a:srgbClr val="373636"/>
                          </a:solidFill>
                          <a:latin typeface="Montserrat Extra-Light Bold"/>
                          <a:ea typeface="+mn-ea"/>
                          <a:cs typeface="+mn-cs"/>
                        </a:rPr>
                        <a:t>score</a:t>
                      </a:r>
                      <a:r>
                        <a:rPr lang="pl-PL" sz="2400" kern="1200" spc="26" dirty="0">
                          <a:solidFill>
                            <a:srgbClr val="373636"/>
                          </a:solidFill>
                          <a:latin typeface="Montserrat Extra-Light Bold"/>
                          <a:ea typeface="+mn-ea"/>
                          <a:cs typeface="+mn-cs"/>
                        </a:rPr>
                        <a:t> dla pomiaru czasu pracy na baterii </a:t>
                      </a:r>
                      <a:endParaRPr lang="pl-PL" dirty="0"/>
                    </a:p>
                  </a:txBody>
                  <a:tcPr anchor="ctr">
                    <a:solidFill>
                      <a:srgbClr val="CAD6DC"/>
                    </a:solidFill>
                  </a:tcPr>
                </a:tc>
                <a:extLst>
                  <a:ext uri="{0D108BD9-81ED-4DB2-BD59-A6C34878D82A}">
                    <a16:rowId xmlns:a16="http://schemas.microsoft.com/office/drawing/2014/main" val="1673960169"/>
                  </a:ext>
                </a:extLst>
              </a:tr>
            </a:tbl>
          </a:graphicData>
        </a:graphic>
      </p:graphicFrame>
    </p:spTree>
    <p:extLst>
      <p:ext uri="{BB962C8B-B14F-4D97-AF65-F5344CB8AC3E}">
        <p14:creationId xmlns:p14="http://schemas.microsoft.com/office/powerpoint/2010/main" val="3679448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Obraz 12">
            <a:extLst>
              <a:ext uri="{FF2B5EF4-FFF2-40B4-BE49-F238E27FC236}">
                <a16:creationId xmlns:a16="http://schemas.microsoft.com/office/drawing/2014/main" id="{7207E9F5-4A08-4413-8170-6EA3186B5A91}"/>
              </a:ext>
            </a:extLst>
          </p:cNvPr>
          <p:cNvPicPr>
            <a:picLocks noChangeAspect="1"/>
          </p:cNvPicPr>
          <p:nvPr/>
        </p:nvPicPr>
        <p:blipFill rotWithShape="1">
          <a:blip r:embed="rId3">
            <a:extLst>
              <a:ext uri="{28A0092B-C50C-407E-A947-70E740481C1C}">
                <a14:useLocalDpi xmlns:a14="http://schemas.microsoft.com/office/drawing/2010/main" val="0"/>
              </a:ext>
            </a:extLst>
          </a:blip>
          <a:srcRect l="38996" r="23241" b="72825"/>
          <a:stretch/>
        </p:blipFill>
        <p:spPr>
          <a:xfrm>
            <a:off x="1" y="7491537"/>
            <a:ext cx="3886790" cy="2795463"/>
          </a:xfrm>
          <a:prstGeom prst="rect">
            <a:avLst/>
          </a:prstGeom>
        </p:spPr>
      </p:pic>
      <p:sp>
        <p:nvSpPr>
          <p:cNvPr id="4" name="AutoShape 4"/>
          <p:cNvSpPr/>
          <p:nvPr/>
        </p:nvSpPr>
        <p:spPr>
          <a:xfrm rot="-2700000">
            <a:off x="11506669" y="1021682"/>
            <a:ext cx="2948102" cy="45719"/>
          </a:xfrm>
          <a:prstGeom prst="rect">
            <a:avLst/>
          </a:prstGeom>
          <a:solidFill>
            <a:srgbClr val="004F62"/>
          </a:solidFill>
        </p:spPr>
      </p:sp>
      <p:sp>
        <p:nvSpPr>
          <p:cNvPr id="5" name="AutoShape 5"/>
          <p:cNvSpPr/>
          <p:nvPr/>
        </p:nvSpPr>
        <p:spPr>
          <a:xfrm rot="-2700000" flipH="1">
            <a:off x="3099264" y="6439024"/>
            <a:ext cx="45719" cy="4515138"/>
          </a:xfrm>
          <a:prstGeom prst="rect">
            <a:avLst/>
          </a:prstGeom>
          <a:solidFill>
            <a:srgbClr val="004F62"/>
          </a:solidFill>
        </p:spPr>
      </p:sp>
      <p:grpSp>
        <p:nvGrpSpPr>
          <p:cNvPr id="6" name="Group 6"/>
          <p:cNvGrpSpPr/>
          <p:nvPr/>
        </p:nvGrpSpPr>
        <p:grpSpPr>
          <a:xfrm>
            <a:off x="2895600" y="2774579"/>
            <a:ext cx="14251477" cy="5317104"/>
            <a:chOff x="0" y="-4167"/>
            <a:chExt cx="18125036" cy="7089469"/>
          </a:xfrm>
        </p:grpSpPr>
        <p:sp>
          <p:nvSpPr>
            <p:cNvPr id="7" name="TextBox 7"/>
            <p:cNvSpPr txBox="1"/>
            <p:nvPr/>
          </p:nvSpPr>
          <p:spPr>
            <a:xfrm>
              <a:off x="2161" y="-4167"/>
              <a:ext cx="18122875" cy="1231106"/>
            </a:xfrm>
            <a:prstGeom prst="rect">
              <a:avLst/>
            </a:prstGeom>
          </p:spPr>
          <p:txBody>
            <a:bodyPr lIns="0" tIns="0" rIns="0" bIns="0" rtlCol="0" anchor="t">
              <a:spAutoFit/>
            </a:bodyPr>
            <a:lstStyle/>
            <a:p>
              <a:r>
                <a:rPr lang="pl-PL" sz="6000" spc="-70" dirty="0">
                  <a:solidFill>
                    <a:srgbClr val="004F62"/>
                  </a:solidFill>
                  <a:latin typeface="Montserrat Semi-Bold Bold"/>
                </a:rPr>
                <a:t>Przykłady</a:t>
              </a:r>
              <a:r>
                <a:rPr lang="pl-PL" sz="6000" b="1" dirty="0"/>
                <a:t> </a:t>
              </a:r>
              <a:r>
                <a:rPr lang="pl-PL" sz="6000" spc="-70" dirty="0">
                  <a:solidFill>
                    <a:srgbClr val="004F62"/>
                  </a:solidFill>
                  <a:latin typeface="Montserrat Semi-Bold Bold"/>
                </a:rPr>
                <a:t>naruszeń PZP</a:t>
              </a:r>
            </a:p>
          </p:txBody>
        </p:sp>
        <p:sp>
          <p:nvSpPr>
            <p:cNvPr id="9" name="TextBox 9"/>
            <p:cNvSpPr txBox="1"/>
            <p:nvPr/>
          </p:nvSpPr>
          <p:spPr>
            <a:xfrm>
              <a:off x="0" y="1982540"/>
              <a:ext cx="18125036" cy="5102762"/>
            </a:xfrm>
            <a:prstGeom prst="rect">
              <a:avLst/>
            </a:prstGeom>
          </p:spPr>
          <p:txBody>
            <a:bodyPr lIns="0" tIns="0" rIns="0" bIns="0" rtlCol="0" anchor="t">
              <a:spAutoFit/>
            </a:bodyPr>
            <a:lstStyle/>
            <a:p>
              <a:pPr algn="just">
                <a:lnSpc>
                  <a:spcPts val="3000"/>
                </a:lnSpc>
              </a:pPr>
              <a:r>
                <a:rPr lang="pl-PL" sz="2400" spc="26" dirty="0">
                  <a:solidFill>
                    <a:srgbClr val="373636"/>
                  </a:solidFill>
                  <a:latin typeface="Montserrat Extra-Light Bold"/>
                </a:rPr>
                <a:t>Beneficjent</a:t>
              </a:r>
              <a:r>
                <a:rPr lang="pl-PL" sz="2400" dirty="0"/>
                <a:t> </a:t>
              </a:r>
              <a:r>
                <a:rPr lang="pl-PL" sz="2400" spc="26" dirty="0">
                  <a:solidFill>
                    <a:srgbClr val="373636"/>
                  </a:solidFill>
                  <a:latin typeface="Montserrat Extra-Light Bold"/>
                </a:rPr>
                <a:t>w przedmiarze robót wskazał materiały, które mają być użyte przez Wykonawcę w trakcie realizacji zamówienia, posługując się przy tym </a:t>
              </a:r>
              <a:r>
                <a:rPr lang="pl-PL" sz="2400" dirty="0">
                  <a:solidFill>
                    <a:srgbClr val="004F62"/>
                  </a:solidFill>
                  <a:latin typeface="Montserrat Semi-Bold Bold"/>
                </a:rPr>
                <a:t>nazwami konkretnych produktów lub producentów</a:t>
              </a:r>
              <a:r>
                <a:rPr lang="pl-PL" sz="2400" spc="26" dirty="0">
                  <a:solidFill>
                    <a:srgbClr val="373636"/>
                  </a:solidFill>
                  <a:latin typeface="Montserrat Extra-Light Bold"/>
                </a:rPr>
                <a:t>, m.in. gruntowanie emulsją ATLAS UNI-GRUNT, przygotowanie starego podłoża (…) w systemie ATLAS STOPTER, ocieplanie ścian budynków płytami styropianowymi – system STOPTER, wyprawa elew. z akrylowych tynków dekor. ATLAS CERMIT N 200. </a:t>
              </a:r>
            </a:p>
            <a:p>
              <a:pPr algn="just">
                <a:lnSpc>
                  <a:spcPts val="3000"/>
                </a:lnSpc>
              </a:pPr>
              <a:endParaRPr lang="pl-PL" sz="2400" dirty="0"/>
            </a:p>
            <a:p>
              <a:pPr algn="just">
                <a:lnSpc>
                  <a:spcPts val="3000"/>
                </a:lnSpc>
              </a:pPr>
              <a:r>
                <a:rPr lang="pl-PL" sz="2400" spc="26" dirty="0">
                  <a:solidFill>
                    <a:srgbClr val="373636"/>
                  </a:solidFill>
                  <a:latin typeface="Montserrat Extra-Light Bold"/>
                </a:rPr>
                <a:t>Beneficjent opisał przedmiot zamówienia w sposób wskazujący na </a:t>
              </a:r>
              <a:r>
                <a:rPr lang="pl-PL" sz="2400" dirty="0">
                  <a:solidFill>
                    <a:srgbClr val="004F62"/>
                  </a:solidFill>
                  <a:latin typeface="Montserrat Semi-Bold Bold"/>
                </a:rPr>
                <a:t>konkretny produkt</a:t>
              </a:r>
              <a:r>
                <a:rPr lang="pl-PL" sz="2400" spc="26" dirty="0">
                  <a:solidFill>
                    <a:srgbClr val="373636"/>
                  </a:solidFill>
                  <a:latin typeface="Montserrat Extra-Light Bold"/>
                </a:rPr>
                <a:t>, tj. Radiotelefon analogowo-cyfrowy </a:t>
              </a:r>
              <a:r>
                <a:rPr lang="pl-PL" sz="2400" spc="26" dirty="0" err="1">
                  <a:solidFill>
                    <a:srgbClr val="373636"/>
                  </a:solidFill>
                  <a:latin typeface="Montserrat Extra-Light Bold"/>
                </a:rPr>
                <a:t>Hytera</a:t>
              </a:r>
              <a:r>
                <a:rPr lang="pl-PL" sz="2400" spc="26" dirty="0">
                  <a:solidFill>
                    <a:srgbClr val="373636"/>
                  </a:solidFill>
                  <a:latin typeface="Montserrat Extra-Light Bold"/>
                </a:rPr>
                <a:t> PD795. Ponadto Beneficjent w opisie przedmiotu zamówienia wskazał nazwy własne np. Player Multimedialny 4K HDR </a:t>
              </a:r>
              <a:r>
                <a:rPr lang="pl-PL" sz="2400" spc="26" dirty="0" err="1">
                  <a:solidFill>
                    <a:srgbClr val="373636"/>
                  </a:solidFill>
                  <a:latin typeface="Montserrat Extra-Light Bold"/>
                </a:rPr>
                <a:t>Amlogic</a:t>
              </a:r>
              <a:r>
                <a:rPr lang="pl-PL" sz="2400" spc="26" dirty="0">
                  <a:solidFill>
                    <a:srgbClr val="373636"/>
                  </a:solidFill>
                  <a:latin typeface="Montserrat Extra-Light Bold"/>
                </a:rPr>
                <a:t> S912, procesor Intel </a:t>
              </a:r>
              <a:r>
                <a:rPr lang="pl-PL" sz="2400" spc="26" dirty="0" err="1">
                  <a:solidFill>
                    <a:srgbClr val="373636"/>
                  </a:solidFill>
                  <a:latin typeface="Montserrat Extra-Light Bold"/>
                </a:rPr>
                <a:t>Core</a:t>
              </a:r>
              <a:r>
                <a:rPr lang="pl-PL" sz="2400" spc="26" dirty="0">
                  <a:solidFill>
                    <a:srgbClr val="373636"/>
                  </a:solidFill>
                  <a:latin typeface="Montserrat Extra-Light Bold"/>
                </a:rPr>
                <a:t> i7, System operacyjny Windows 10 Home. </a:t>
              </a:r>
            </a:p>
          </p:txBody>
        </p:sp>
      </p:grpSp>
      <p:pic>
        <p:nvPicPr>
          <p:cNvPr id="10" name="Picture 10"/>
          <p:cNvPicPr>
            <a:picLocks noChangeAspect="1"/>
          </p:cNvPicPr>
          <p:nvPr/>
        </p:nvPicPr>
        <p:blipFill>
          <a:blip r:embed="rId4"/>
          <a:srcRect/>
          <a:stretch>
            <a:fillRect/>
          </a:stretch>
        </p:blipFill>
        <p:spPr>
          <a:xfrm>
            <a:off x="14116513" y="580005"/>
            <a:ext cx="3364054" cy="821302"/>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35312" y="8740120"/>
            <a:ext cx="1702439" cy="1036360"/>
          </a:xfrm>
          <a:prstGeom prst="rect">
            <a:avLst/>
          </a:prstGeom>
        </p:spPr>
      </p:pic>
      <p:pic>
        <p:nvPicPr>
          <p:cNvPr id="15" name="Obraz 14">
            <a:extLst>
              <a:ext uri="{FF2B5EF4-FFF2-40B4-BE49-F238E27FC236}">
                <a16:creationId xmlns:a16="http://schemas.microsoft.com/office/drawing/2014/main" id="{1818A7FA-9C15-4827-A28C-D876CFB80E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766" t="72257" r="21636"/>
          <a:stretch/>
        </p:blipFill>
        <p:spPr>
          <a:xfrm>
            <a:off x="9753600" y="0"/>
            <a:ext cx="3581400" cy="1754615"/>
          </a:xfrm>
          <a:prstGeom prst="rect">
            <a:avLst/>
          </a:prstGeom>
        </p:spPr>
      </p:pic>
    </p:spTree>
    <p:extLst>
      <p:ext uri="{BB962C8B-B14F-4D97-AF65-F5344CB8AC3E}">
        <p14:creationId xmlns:p14="http://schemas.microsoft.com/office/powerpoint/2010/main" val="280466294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rot="-2700000" flipV="1">
            <a:off x="894652" y="10016785"/>
            <a:ext cx="731063" cy="45719"/>
          </a:xfrm>
          <a:prstGeom prst="rect">
            <a:avLst/>
          </a:prstGeom>
          <a:solidFill>
            <a:srgbClr val="004F62"/>
          </a:solidFill>
        </p:spPr>
      </p:sp>
      <p:sp>
        <p:nvSpPr>
          <p:cNvPr id="5" name="AutoShape 5"/>
          <p:cNvSpPr/>
          <p:nvPr/>
        </p:nvSpPr>
        <p:spPr>
          <a:xfrm rot="-2700000" flipH="1">
            <a:off x="17698634" y="1318571"/>
            <a:ext cx="45719" cy="1682633"/>
          </a:xfrm>
          <a:prstGeom prst="rect">
            <a:avLst/>
          </a:prstGeom>
          <a:solidFill>
            <a:srgbClr val="004F62"/>
          </a:solidFill>
        </p:spPr>
      </p:sp>
      <p:sp>
        <p:nvSpPr>
          <p:cNvPr id="10" name="TextBox 10"/>
          <p:cNvSpPr txBox="1"/>
          <p:nvPr/>
        </p:nvSpPr>
        <p:spPr>
          <a:xfrm>
            <a:off x="1621303" y="2770953"/>
            <a:ext cx="15442837" cy="6432530"/>
          </a:xfrm>
          <a:prstGeom prst="rect">
            <a:avLst/>
          </a:prstGeom>
        </p:spPr>
        <p:txBody>
          <a:bodyPr wrap="square" lIns="0" tIns="0" rIns="0" bIns="0" rtlCol="0" anchor="t">
            <a:spAutoFit/>
          </a:bodyPr>
          <a:lstStyle/>
          <a:p>
            <a:pPr lvl="0" algn="just">
              <a:lnSpc>
                <a:spcPts val="3000"/>
              </a:lnSpc>
            </a:pPr>
            <a:r>
              <a:rPr lang="pl-PL" sz="2400" dirty="0">
                <a:solidFill>
                  <a:srgbClr val="004F62"/>
                </a:solidFill>
                <a:latin typeface="Montserrat Semi-Bold Bold"/>
              </a:rPr>
              <a:t>Brak uzasadnionych potrzeb Zamawiającego - Wymóg Bluetooth 4.0 </a:t>
            </a:r>
            <a:r>
              <a:rPr lang="pl-PL" sz="2400" spc="26" dirty="0">
                <a:solidFill>
                  <a:srgbClr val="373636"/>
                </a:solidFill>
                <a:latin typeface="Montserrat Extra-Light Bold"/>
              </a:rPr>
              <a:t>- sporządzający opinię nie znajduje uzasadnienia dla sformułowanego przez Zamawiającego wymogu. Z materiału nie można wywnioskować czym taka treść wymogu została podyktowana. </a:t>
            </a:r>
            <a:r>
              <a:rPr lang="pl-PL" sz="2400" dirty="0">
                <a:solidFill>
                  <a:srgbClr val="004F62"/>
                </a:solidFill>
                <a:latin typeface="Montserrat Semi-Bold Bold"/>
              </a:rPr>
              <a:t>Bluetooth 4.0 jako nowa technologia jest korzystnym rozwiązaniem ze względu na jej zalety: zwiększony zasięg oraz zwiększoną energooszczędność. W ocenie sporządzającego opinię wymóg powinien zostać jednak sformułowany w sposób uwzględniający rzeczywiste przeznaczenie urządzeń. </a:t>
            </a:r>
            <a:r>
              <a:rPr lang="pl-PL" sz="2400" spc="26" dirty="0">
                <a:solidFill>
                  <a:srgbClr val="373636"/>
                </a:solidFill>
                <a:latin typeface="Montserrat Extra-Light Bold"/>
              </a:rPr>
              <a:t>Zwłaszcza, że zastosowanie wcześniejszych wersji technologii w większości zastosowań nie będzie stanowić znaczącej różnicy w pracy, a sam Bluetooth 4.0 może zostać zainstalowany jako adapter na złączu USB, bądź np. mini PCI. </a:t>
            </a:r>
            <a:r>
              <a:rPr lang="pl-PL" sz="2400" dirty="0">
                <a:solidFill>
                  <a:srgbClr val="004F62"/>
                </a:solidFill>
                <a:latin typeface="Montserrat Semi-Bold Bold"/>
              </a:rPr>
              <a:t>W obecnej postaci wymóg znacząco ogranicza ilość potencjalnych oferowanych urządzeń w sposób nieznajdujący uzasadnienia z technicznego punktu widzenia.</a:t>
            </a:r>
          </a:p>
          <a:p>
            <a:pPr lvl="0" algn="just"/>
            <a:endParaRPr lang="pl-PL" sz="2400" spc="26" dirty="0">
              <a:solidFill>
                <a:srgbClr val="373636"/>
              </a:solidFill>
              <a:latin typeface="Montserrat Extra-Light Bold"/>
            </a:endParaRPr>
          </a:p>
          <a:p>
            <a:pPr lvl="0" algn="just"/>
            <a:r>
              <a:rPr lang="pl-PL" sz="2400" dirty="0">
                <a:solidFill>
                  <a:srgbClr val="004F62"/>
                </a:solidFill>
                <a:latin typeface="Montserrat Semi-Bold Bold"/>
              </a:rPr>
              <a:t>Wymóg mocy zasilacza min. 65 W  </a:t>
            </a:r>
            <a:r>
              <a:rPr lang="pl-PL" sz="2400" spc="26" dirty="0">
                <a:solidFill>
                  <a:srgbClr val="373636"/>
                </a:solidFill>
                <a:latin typeface="Montserrat Extra-Light Bold"/>
              </a:rPr>
              <a:t>- w ocenie sporządzającego opinię Zamawiający powinien ograniczyć się do określenia wymaganego czasu pracy przy określonym obciążeniu albo wymaganego wyniku wskazanego testu. Wymóg dotyczący mocy zasilacza jest zupełnie nieuzasadniony. </a:t>
            </a:r>
            <a:r>
              <a:rPr lang="pl-PL" sz="2400" dirty="0">
                <a:solidFill>
                  <a:srgbClr val="004F62"/>
                </a:solidFill>
                <a:latin typeface="Montserrat Semi-Bold Bold"/>
              </a:rPr>
              <a:t>Moc zasilacza powinna zostać określona przez producenta zasilanego urządzenia. Zamawiający nie posiada i nie może posiadać (zwłaszcza na etapie przygotowywania SWZ) wiedzy koniecznej do określenia wartości wymaganego parametru.</a:t>
            </a:r>
          </a:p>
        </p:txBody>
      </p:sp>
      <p:pic>
        <p:nvPicPr>
          <p:cNvPr id="14" name="Obraz 13">
            <a:extLst>
              <a:ext uri="{FF2B5EF4-FFF2-40B4-BE49-F238E27FC236}">
                <a16:creationId xmlns:a16="http://schemas.microsoft.com/office/drawing/2014/main" id="{B723C8B2-2FFB-4F93-BD8C-528CFF07A3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349" b="32182"/>
          <a:stretch/>
        </p:blipFill>
        <p:spPr>
          <a:xfrm>
            <a:off x="-1" y="7625638"/>
            <a:ext cx="1321273" cy="2661362"/>
          </a:xfrm>
          <a:prstGeom prst="rect">
            <a:avLst/>
          </a:prstGeom>
        </p:spPr>
      </p:pic>
      <p:pic>
        <p:nvPicPr>
          <p:cNvPr id="16" name="Obraz 15">
            <a:extLst>
              <a:ext uri="{FF2B5EF4-FFF2-40B4-BE49-F238E27FC236}">
                <a16:creationId xmlns:a16="http://schemas.microsoft.com/office/drawing/2014/main" id="{0FFBCD52-20DC-4411-A1AC-3497C43432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562" r="66909" b="14565"/>
          <a:stretch/>
        </p:blipFill>
        <p:spPr>
          <a:xfrm>
            <a:off x="17064141" y="1"/>
            <a:ext cx="1223859" cy="2324100"/>
          </a:xfrm>
          <a:prstGeom prst="rect">
            <a:avLst/>
          </a:prstGeom>
        </p:spPr>
      </p:pic>
      <p:pic>
        <p:nvPicPr>
          <p:cNvPr id="11" name="Picture 8">
            <a:extLst>
              <a:ext uri="{FF2B5EF4-FFF2-40B4-BE49-F238E27FC236}">
                <a16:creationId xmlns:a16="http://schemas.microsoft.com/office/drawing/2014/main" id="{F9EC3FBF-0342-4B4E-B298-1C23411354AD}"/>
              </a:ext>
            </a:extLst>
          </p:cNvPr>
          <p:cNvPicPr>
            <a:picLocks noChangeAspect="1"/>
          </p:cNvPicPr>
          <p:nvPr/>
        </p:nvPicPr>
        <p:blipFill>
          <a:blip r:embed="rId3"/>
          <a:srcRect/>
          <a:stretch>
            <a:fillRect/>
          </a:stretch>
        </p:blipFill>
        <p:spPr>
          <a:xfrm>
            <a:off x="13018946" y="580005"/>
            <a:ext cx="3364054" cy="821302"/>
          </a:xfrm>
          <a:prstGeom prst="rect">
            <a:avLst/>
          </a:prstGeom>
        </p:spPr>
      </p:pic>
      <p:sp>
        <p:nvSpPr>
          <p:cNvPr id="8" name="TextBox 7">
            <a:extLst>
              <a:ext uri="{FF2B5EF4-FFF2-40B4-BE49-F238E27FC236}">
                <a16:creationId xmlns:a16="http://schemas.microsoft.com/office/drawing/2014/main" id="{4CC0072F-7A4B-4E84-AEFC-A62D3E5E2F97}"/>
              </a:ext>
            </a:extLst>
          </p:cNvPr>
          <p:cNvSpPr txBox="1"/>
          <p:nvPr/>
        </p:nvSpPr>
        <p:spPr>
          <a:xfrm>
            <a:off x="1600200" y="1400771"/>
            <a:ext cx="14249778" cy="923330"/>
          </a:xfrm>
          <a:prstGeom prst="rect">
            <a:avLst/>
          </a:prstGeom>
        </p:spPr>
        <p:txBody>
          <a:bodyPr lIns="0" tIns="0" rIns="0" bIns="0" rtlCol="0" anchor="t">
            <a:spAutoFit/>
          </a:bodyPr>
          <a:lstStyle/>
          <a:p>
            <a:r>
              <a:rPr lang="pl-PL" sz="6000" spc="-70" dirty="0">
                <a:solidFill>
                  <a:srgbClr val="004F62"/>
                </a:solidFill>
                <a:latin typeface="Montserrat Semi-Bold Bold"/>
              </a:rPr>
              <a:t>Przykłady</a:t>
            </a:r>
            <a:r>
              <a:rPr lang="pl-PL" sz="6000" b="1" dirty="0"/>
              <a:t> </a:t>
            </a:r>
            <a:r>
              <a:rPr lang="pl-PL" sz="6000" spc="-70" dirty="0">
                <a:solidFill>
                  <a:srgbClr val="004F62"/>
                </a:solidFill>
                <a:latin typeface="Montserrat Semi-Bold Bold"/>
              </a:rPr>
              <a:t>naruszeń</a:t>
            </a:r>
          </a:p>
        </p:txBody>
      </p:sp>
    </p:spTree>
    <p:extLst>
      <p:ext uri="{BB962C8B-B14F-4D97-AF65-F5344CB8AC3E}">
        <p14:creationId xmlns:p14="http://schemas.microsoft.com/office/powerpoint/2010/main" val="3439805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rot="-2700000" flipV="1">
            <a:off x="894652" y="10016785"/>
            <a:ext cx="731063" cy="45719"/>
          </a:xfrm>
          <a:prstGeom prst="rect">
            <a:avLst/>
          </a:prstGeom>
          <a:solidFill>
            <a:srgbClr val="004F62"/>
          </a:solidFill>
        </p:spPr>
      </p:sp>
      <p:sp>
        <p:nvSpPr>
          <p:cNvPr id="5" name="AutoShape 5"/>
          <p:cNvSpPr/>
          <p:nvPr/>
        </p:nvSpPr>
        <p:spPr>
          <a:xfrm rot="-2700000" flipH="1">
            <a:off x="17698634" y="1318571"/>
            <a:ext cx="45719" cy="1682633"/>
          </a:xfrm>
          <a:prstGeom prst="rect">
            <a:avLst/>
          </a:prstGeom>
          <a:solidFill>
            <a:srgbClr val="004F62"/>
          </a:solidFill>
        </p:spPr>
      </p:sp>
      <p:sp>
        <p:nvSpPr>
          <p:cNvPr id="10" name="TextBox 10"/>
          <p:cNvSpPr txBox="1"/>
          <p:nvPr/>
        </p:nvSpPr>
        <p:spPr>
          <a:xfrm>
            <a:off x="1621304" y="2770953"/>
            <a:ext cx="15489124" cy="6724918"/>
          </a:xfrm>
          <a:prstGeom prst="rect">
            <a:avLst/>
          </a:prstGeom>
        </p:spPr>
        <p:txBody>
          <a:bodyPr wrap="square" lIns="0" tIns="0" rIns="0" bIns="0" rtlCol="0" anchor="t">
            <a:spAutoFit/>
          </a:bodyPr>
          <a:lstStyle/>
          <a:p>
            <a:pPr lvl="0" algn="just"/>
            <a:r>
              <a:rPr lang="pl-PL" sz="2300" dirty="0">
                <a:solidFill>
                  <a:srgbClr val="004F62"/>
                </a:solidFill>
                <a:latin typeface="Montserrat Semi-Bold Bold"/>
              </a:rPr>
              <a:t>Drukarka I </a:t>
            </a:r>
            <a:r>
              <a:rPr lang="pl-PL" sz="2300" spc="26" dirty="0">
                <a:solidFill>
                  <a:srgbClr val="373636"/>
                </a:solidFill>
                <a:latin typeface="Montserrat Extra-Light Bold"/>
              </a:rPr>
              <a:t>- „parametry zaoferowanego przez oferenta urządzenia bardzo dokładnie pokrywają się </a:t>
            </a:r>
            <a:br>
              <a:rPr lang="pl-PL" sz="2300" spc="26" dirty="0">
                <a:solidFill>
                  <a:srgbClr val="373636"/>
                </a:solidFill>
                <a:latin typeface="Montserrat Extra-Light Bold"/>
              </a:rPr>
            </a:br>
            <a:r>
              <a:rPr lang="pl-PL" sz="2300" spc="26" dirty="0">
                <a:solidFill>
                  <a:srgbClr val="373636"/>
                </a:solidFill>
                <a:latin typeface="Montserrat Extra-Light Bold"/>
              </a:rPr>
              <a:t>z postawionymi przez Zamawiającego wymaganiami, co może sugerować kierowanie się specyfikacją urządzenia przy określaniu specyfikacji technicznej w SIWZ”. Ponadto </a:t>
            </a:r>
            <a:r>
              <a:rPr lang="pl-PL" sz="2300" u="sng" spc="26" dirty="0">
                <a:solidFill>
                  <a:srgbClr val="373636"/>
                </a:solidFill>
                <a:latin typeface="Montserrat Extra-Light Bold"/>
              </a:rPr>
              <a:t>„parametr: obsługiwane języki drukarek – SIDM ogranicza wyniki wyszukiwania ofert drukarek w Internecie do urządzeń OKI”. </a:t>
            </a:r>
          </a:p>
          <a:p>
            <a:pPr lvl="0" algn="just"/>
            <a:r>
              <a:rPr lang="pl-PL" sz="2300" dirty="0">
                <a:solidFill>
                  <a:srgbClr val="004F62"/>
                </a:solidFill>
                <a:latin typeface="Montserrat Semi-Bold Bold"/>
              </a:rPr>
              <a:t>Serwer</a:t>
            </a:r>
            <a:r>
              <a:rPr lang="pl-PL" sz="2300" spc="26" dirty="0">
                <a:solidFill>
                  <a:srgbClr val="373636"/>
                </a:solidFill>
                <a:latin typeface="Montserrat Extra-Light Bold"/>
              </a:rPr>
              <a:t> - „parametry zaoferowanego przez oferenta urządzenia bardzo dokładnie pokrywają się </a:t>
            </a:r>
            <a:br>
              <a:rPr lang="pl-PL" sz="2300" spc="26" dirty="0">
                <a:solidFill>
                  <a:srgbClr val="373636"/>
                </a:solidFill>
                <a:latin typeface="Montserrat Extra-Light Bold"/>
              </a:rPr>
            </a:br>
            <a:r>
              <a:rPr lang="pl-PL" sz="2300" spc="26" dirty="0">
                <a:solidFill>
                  <a:srgbClr val="373636"/>
                </a:solidFill>
                <a:latin typeface="Montserrat Extra-Light Bold"/>
              </a:rPr>
              <a:t>z postawionymi przez Zamawiającego wymaganiami, co może sugerować kierowanie się specyfikacją urządzenia przy określaniu specyfikacji technicznej w SIWZ”. Ponadto </a:t>
            </a:r>
            <a:r>
              <a:rPr lang="pl-PL" sz="2300" u="sng" spc="26" dirty="0">
                <a:solidFill>
                  <a:srgbClr val="373636"/>
                </a:solidFill>
                <a:latin typeface="Montserrat Extra-Light Bold"/>
              </a:rPr>
              <a:t>„parametr: Zabezpieczenie pamięci RAM : Memory </a:t>
            </a:r>
            <a:r>
              <a:rPr lang="pl-PL" sz="2300" u="sng" spc="26" dirty="0" err="1">
                <a:solidFill>
                  <a:srgbClr val="373636"/>
                </a:solidFill>
                <a:latin typeface="Montserrat Extra-Light Bold"/>
              </a:rPr>
              <a:t>Rank</a:t>
            </a:r>
            <a:r>
              <a:rPr lang="pl-PL" sz="2300" u="sng" spc="26" dirty="0">
                <a:solidFill>
                  <a:srgbClr val="373636"/>
                </a:solidFill>
                <a:latin typeface="Montserrat Extra-Light Bold"/>
              </a:rPr>
              <a:t> Sparing + Memory mirror + SBEC ogranicza wyniki wyszukiwania ofert serwerów w Internecie do urządzeń DELL”. </a:t>
            </a:r>
          </a:p>
          <a:p>
            <a:pPr lvl="0" algn="just"/>
            <a:r>
              <a:rPr lang="pl-PL" sz="2300" dirty="0">
                <a:solidFill>
                  <a:srgbClr val="004F62"/>
                </a:solidFill>
                <a:latin typeface="Montserrat Semi-Bold Bold"/>
              </a:rPr>
              <a:t>Monitor LCD </a:t>
            </a:r>
            <a:r>
              <a:rPr lang="pl-PL" sz="2300" spc="26" dirty="0">
                <a:solidFill>
                  <a:srgbClr val="373636"/>
                </a:solidFill>
                <a:latin typeface="Montserrat Extra-Light Bold"/>
              </a:rPr>
              <a:t>– „parametry zaoferowanego przez oferenta urządzenia bardzo dokładnie pokrywają się </a:t>
            </a:r>
            <a:br>
              <a:rPr lang="pl-PL" sz="2300" spc="26" dirty="0">
                <a:solidFill>
                  <a:srgbClr val="373636"/>
                </a:solidFill>
                <a:latin typeface="Montserrat Extra-Light Bold"/>
              </a:rPr>
            </a:br>
            <a:r>
              <a:rPr lang="pl-PL" sz="2300" spc="26" dirty="0">
                <a:solidFill>
                  <a:srgbClr val="373636"/>
                </a:solidFill>
                <a:latin typeface="Montserrat Extra-Light Bold"/>
              </a:rPr>
              <a:t>z postawionymi przez Zamawiającego wymaganiami, co może sugerować kierowanie się specyfikacją urządzenia przy określaniu specyfikacji technicznej w SIWZ”. Ponadto </a:t>
            </a:r>
            <a:r>
              <a:rPr lang="pl-PL" sz="2300" u="sng" spc="26" dirty="0">
                <a:solidFill>
                  <a:srgbClr val="373636"/>
                </a:solidFill>
                <a:latin typeface="Montserrat Extra-Light Bold"/>
              </a:rPr>
              <a:t>„parametr: złącza: 4 x USB 2.0, 1 x USB 2.0 (typ B) ogranicza wyniki wyszukiwania ofert monitorów w Internecie do urządzeń AOC”. </a:t>
            </a:r>
          </a:p>
          <a:p>
            <a:pPr lvl="0" algn="just"/>
            <a:endParaRPr lang="pl-PL" sz="2300" spc="26" dirty="0">
              <a:solidFill>
                <a:srgbClr val="373636"/>
              </a:solidFill>
              <a:latin typeface="Montserrat Extra-Light Bold"/>
            </a:endParaRPr>
          </a:p>
          <a:p>
            <a:pPr lvl="0" algn="just"/>
            <a:r>
              <a:rPr lang="pl-PL" sz="2300" spc="26" dirty="0">
                <a:solidFill>
                  <a:srgbClr val="373636"/>
                </a:solidFill>
                <a:latin typeface="Montserrat Extra-Light Bold"/>
              </a:rPr>
              <a:t>Powyżej wykazano tylko niektóre parametry nieuzasadnione w ocenie sporządzającego opinię. </a:t>
            </a:r>
            <a:r>
              <a:rPr lang="pl-PL" sz="2300" dirty="0">
                <a:solidFill>
                  <a:srgbClr val="004F62"/>
                </a:solidFill>
                <a:latin typeface="Montserrat Semi-Bold Bold"/>
              </a:rPr>
              <a:t>Duża ilość spośród wymienionych parametrów powoduje nieuzasadnione z technicznego punktu widzenia wyłączanie niektórych urządzeń z kręgu mogących zostać zaoferowanymi. </a:t>
            </a:r>
            <a:r>
              <a:rPr lang="pl-PL" sz="2300" spc="26" dirty="0">
                <a:solidFill>
                  <a:srgbClr val="373636"/>
                </a:solidFill>
                <a:latin typeface="Montserrat Extra-Light Bold"/>
              </a:rPr>
              <a:t>„Wszystkie wymogi wymienione w załączniku 1A do SIWZ zdają się być wypisanymi ze specyfikacji m.in. komputerów DELL VOSTRO.” </a:t>
            </a:r>
          </a:p>
        </p:txBody>
      </p:sp>
      <p:pic>
        <p:nvPicPr>
          <p:cNvPr id="14" name="Obraz 13">
            <a:extLst>
              <a:ext uri="{FF2B5EF4-FFF2-40B4-BE49-F238E27FC236}">
                <a16:creationId xmlns:a16="http://schemas.microsoft.com/office/drawing/2014/main" id="{B723C8B2-2FFB-4F93-BD8C-528CFF07A3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349" b="32182"/>
          <a:stretch/>
        </p:blipFill>
        <p:spPr>
          <a:xfrm>
            <a:off x="-1" y="7625638"/>
            <a:ext cx="1321273" cy="2661362"/>
          </a:xfrm>
          <a:prstGeom prst="rect">
            <a:avLst/>
          </a:prstGeom>
        </p:spPr>
      </p:pic>
      <p:pic>
        <p:nvPicPr>
          <p:cNvPr id="16" name="Obraz 15">
            <a:extLst>
              <a:ext uri="{FF2B5EF4-FFF2-40B4-BE49-F238E27FC236}">
                <a16:creationId xmlns:a16="http://schemas.microsoft.com/office/drawing/2014/main" id="{0FFBCD52-20DC-4411-A1AC-3497C43432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562" r="66909" b="14565"/>
          <a:stretch/>
        </p:blipFill>
        <p:spPr>
          <a:xfrm>
            <a:off x="17064141" y="1"/>
            <a:ext cx="1223859" cy="2324100"/>
          </a:xfrm>
          <a:prstGeom prst="rect">
            <a:avLst/>
          </a:prstGeom>
        </p:spPr>
      </p:pic>
      <p:pic>
        <p:nvPicPr>
          <p:cNvPr id="11" name="Picture 8">
            <a:extLst>
              <a:ext uri="{FF2B5EF4-FFF2-40B4-BE49-F238E27FC236}">
                <a16:creationId xmlns:a16="http://schemas.microsoft.com/office/drawing/2014/main" id="{F9EC3FBF-0342-4B4E-B298-1C23411354AD}"/>
              </a:ext>
            </a:extLst>
          </p:cNvPr>
          <p:cNvPicPr>
            <a:picLocks noChangeAspect="1"/>
          </p:cNvPicPr>
          <p:nvPr/>
        </p:nvPicPr>
        <p:blipFill>
          <a:blip r:embed="rId3"/>
          <a:srcRect/>
          <a:stretch>
            <a:fillRect/>
          </a:stretch>
        </p:blipFill>
        <p:spPr>
          <a:xfrm>
            <a:off x="13018946" y="580005"/>
            <a:ext cx="3364054" cy="821302"/>
          </a:xfrm>
          <a:prstGeom prst="rect">
            <a:avLst/>
          </a:prstGeom>
        </p:spPr>
      </p:pic>
      <p:sp>
        <p:nvSpPr>
          <p:cNvPr id="8" name="TextBox 7">
            <a:extLst>
              <a:ext uri="{FF2B5EF4-FFF2-40B4-BE49-F238E27FC236}">
                <a16:creationId xmlns:a16="http://schemas.microsoft.com/office/drawing/2014/main" id="{4CC0072F-7A4B-4E84-AEFC-A62D3E5E2F97}"/>
              </a:ext>
            </a:extLst>
          </p:cNvPr>
          <p:cNvSpPr txBox="1"/>
          <p:nvPr/>
        </p:nvSpPr>
        <p:spPr>
          <a:xfrm>
            <a:off x="1600200" y="1400771"/>
            <a:ext cx="14249778" cy="923330"/>
          </a:xfrm>
          <a:prstGeom prst="rect">
            <a:avLst/>
          </a:prstGeom>
        </p:spPr>
        <p:txBody>
          <a:bodyPr lIns="0" tIns="0" rIns="0" bIns="0" rtlCol="0" anchor="t">
            <a:spAutoFit/>
          </a:bodyPr>
          <a:lstStyle/>
          <a:p>
            <a:r>
              <a:rPr lang="pl-PL" sz="6000" spc="-70" dirty="0">
                <a:solidFill>
                  <a:srgbClr val="004F62"/>
                </a:solidFill>
                <a:latin typeface="Montserrat Semi-Bold Bold"/>
              </a:rPr>
              <a:t>Przykłady</a:t>
            </a:r>
            <a:r>
              <a:rPr lang="pl-PL" sz="6000" b="1" dirty="0"/>
              <a:t> </a:t>
            </a:r>
            <a:r>
              <a:rPr lang="pl-PL" sz="6000" spc="-70" dirty="0">
                <a:solidFill>
                  <a:srgbClr val="004F62"/>
                </a:solidFill>
                <a:latin typeface="Montserrat Semi-Bold Bold"/>
              </a:rPr>
              <a:t>naruszeń</a:t>
            </a:r>
          </a:p>
        </p:txBody>
      </p:sp>
    </p:spTree>
    <p:extLst>
      <p:ext uri="{BB962C8B-B14F-4D97-AF65-F5344CB8AC3E}">
        <p14:creationId xmlns:p14="http://schemas.microsoft.com/office/powerpoint/2010/main" val="1578619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4F62"/>
        </a:solidFill>
        <a:effectLst/>
      </p:bgPr>
    </p:bg>
    <p:spTree>
      <p:nvGrpSpPr>
        <p:cNvPr id="1" name=""/>
        <p:cNvGrpSpPr/>
        <p:nvPr/>
      </p:nvGrpSpPr>
      <p:grpSpPr>
        <a:xfrm>
          <a:off x="0" y="0"/>
          <a:ext cx="0" cy="0"/>
          <a:chOff x="0" y="0"/>
          <a:chExt cx="0" cy="0"/>
        </a:xfrm>
      </p:grpSpPr>
      <p:pic>
        <p:nvPicPr>
          <p:cNvPr id="13" name="Obraz 12">
            <a:extLst>
              <a:ext uri="{FF2B5EF4-FFF2-40B4-BE49-F238E27FC236}">
                <a16:creationId xmlns:a16="http://schemas.microsoft.com/office/drawing/2014/main" id="{33CF92D5-8631-4DAC-B357-3321D8BF7A16}"/>
              </a:ext>
            </a:extLst>
          </p:cNvPr>
          <p:cNvPicPr>
            <a:picLocks noChangeAspect="1"/>
          </p:cNvPicPr>
          <p:nvPr/>
        </p:nvPicPr>
        <p:blipFill rotWithShape="1">
          <a:blip r:embed="rId2">
            <a:extLst>
              <a:ext uri="{28A0092B-C50C-407E-A947-70E740481C1C}">
                <a14:useLocalDpi xmlns:a14="http://schemas.microsoft.com/office/drawing/2010/main" val="0"/>
              </a:ext>
            </a:extLst>
          </a:blip>
          <a:srcRect t="38115" r="31732" b="6683"/>
          <a:stretch/>
        </p:blipFill>
        <p:spPr>
          <a:xfrm>
            <a:off x="5562600" y="1"/>
            <a:ext cx="12721775" cy="10287000"/>
          </a:xfrm>
          <a:prstGeom prst="rect">
            <a:avLst/>
          </a:prstGeom>
        </p:spPr>
      </p:pic>
      <p:sp>
        <p:nvSpPr>
          <p:cNvPr id="4" name="AutoShape 4"/>
          <p:cNvSpPr/>
          <p:nvPr/>
        </p:nvSpPr>
        <p:spPr>
          <a:xfrm rot="-2700000">
            <a:off x="6935403" y="-802992"/>
            <a:ext cx="45719" cy="5437150"/>
          </a:xfrm>
          <a:prstGeom prst="rect">
            <a:avLst/>
          </a:prstGeom>
          <a:solidFill>
            <a:srgbClr val="F8FBFD"/>
          </a:solidFill>
        </p:spPr>
      </p:sp>
      <p:pic>
        <p:nvPicPr>
          <p:cNvPr id="5" name="Picture 5"/>
          <p:cNvPicPr>
            <a:picLocks noChangeAspect="1"/>
          </p:cNvPicPr>
          <p:nvPr/>
        </p:nvPicPr>
        <p:blipFill>
          <a:blip r:embed="rId3"/>
          <a:srcRect/>
          <a:stretch>
            <a:fillRect/>
          </a:stretch>
        </p:blipFill>
        <p:spPr>
          <a:xfrm>
            <a:off x="8633746" y="406261"/>
            <a:ext cx="9053659" cy="1244878"/>
          </a:xfrm>
          <a:prstGeom prst="rect">
            <a:avLst/>
          </a:prstGeom>
        </p:spPr>
      </p:pic>
      <p:sp>
        <p:nvSpPr>
          <p:cNvPr id="11" name="TextBox 11"/>
          <p:cNvSpPr txBox="1"/>
          <p:nvPr/>
        </p:nvSpPr>
        <p:spPr>
          <a:xfrm>
            <a:off x="737444" y="8096590"/>
            <a:ext cx="12721776" cy="1495425"/>
          </a:xfrm>
          <a:prstGeom prst="rect">
            <a:avLst/>
          </a:prstGeom>
        </p:spPr>
        <p:txBody>
          <a:bodyPr lIns="0" tIns="0" rIns="0" bIns="0" rtlCol="0" anchor="t">
            <a:spAutoFit/>
          </a:bodyPr>
          <a:lstStyle/>
          <a:p>
            <a:pPr marL="0" marR="0" lvl="0" indent="0" algn="ctr" defTabSz="914400" rtl="0" eaLnBrk="1" fontAlgn="auto" latinLnBrk="0" hangingPunct="1">
              <a:lnSpc>
                <a:spcPts val="2999"/>
              </a:lnSpc>
              <a:spcBef>
                <a:spcPts val="0"/>
              </a:spcBef>
              <a:spcAft>
                <a:spcPts val="0"/>
              </a:spcAft>
              <a:buClrTx/>
              <a:buSzTx/>
              <a:buFontTx/>
              <a:buNone/>
              <a:tabLst/>
              <a:defRPr/>
            </a:pPr>
            <a:r>
              <a:rPr kumimoji="0" lang="pl-PL" sz="1999" b="0" i="0" u="none" strike="noStrike" kern="1200" cap="none" spc="19" normalizeH="0" baseline="0" noProof="0" dirty="0">
                <a:ln>
                  <a:noFill/>
                </a:ln>
                <a:solidFill>
                  <a:srgbClr val="FFFFFF"/>
                </a:solidFill>
                <a:effectLst/>
                <a:uLnTx/>
                <a:uFillTx/>
                <a:latin typeface="Montserrat Extra-Light Bold Italics"/>
                <a:ea typeface="+mn-ea"/>
                <a:cs typeface="+mn-cs"/>
              </a:rPr>
              <a:t>Projekt realizowany jest w ramach programu Inkubator Innowacyjności 4.0. Środki finansowe na realizację projektu pochodzą z projektu pozakonkursowego „Wsparcie zarządzania badaniami naukowymi i komercjalizacja wyników prac B+R w jednostkach naukowych i przedsiębiorstwach”, realizowanego w ramach Programu Operacyjnego Inteligentny Rozwój 2014−2020 (Działanie 4.4).</a:t>
            </a:r>
          </a:p>
        </p:txBody>
      </p:sp>
      <p:pic>
        <p:nvPicPr>
          <p:cNvPr id="14" name="Obraz 13">
            <a:extLst>
              <a:ext uri="{FF2B5EF4-FFF2-40B4-BE49-F238E27FC236}">
                <a16:creationId xmlns:a16="http://schemas.microsoft.com/office/drawing/2014/main" id="{57246B30-DF71-4084-A86C-DD305716CA1A}"/>
              </a:ext>
            </a:extLst>
          </p:cNvPr>
          <p:cNvPicPr>
            <a:picLocks noChangeAspect="1"/>
          </p:cNvPicPr>
          <p:nvPr/>
        </p:nvPicPr>
        <p:blipFill rotWithShape="1">
          <a:blip r:embed="rId4">
            <a:extLst>
              <a:ext uri="{28A0092B-C50C-407E-A947-70E740481C1C}">
                <a14:useLocalDpi xmlns:a14="http://schemas.microsoft.com/office/drawing/2010/main" val="0"/>
              </a:ext>
            </a:extLst>
          </a:blip>
          <a:srcRect l="8302" r="37900" b="58707"/>
          <a:stretch/>
        </p:blipFill>
        <p:spPr>
          <a:xfrm>
            <a:off x="13716000" y="6780171"/>
            <a:ext cx="4572000" cy="3506829"/>
          </a:xfrm>
          <a:prstGeom prst="rect">
            <a:avLst/>
          </a:prstGeom>
        </p:spPr>
      </p:pic>
      <p:pic>
        <p:nvPicPr>
          <p:cNvPr id="12" name="Picture 7">
            <a:extLst>
              <a:ext uri="{FF2B5EF4-FFF2-40B4-BE49-F238E27FC236}">
                <a16:creationId xmlns:a16="http://schemas.microsoft.com/office/drawing/2014/main" id="{66BFCB3D-925F-4A2A-B499-4E1C77F174CE}"/>
              </a:ext>
            </a:extLst>
          </p:cNvPr>
          <p:cNvPicPr>
            <a:picLocks noChangeAspect="1"/>
          </p:cNvPicPr>
          <p:nvPr/>
        </p:nvPicPr>
        <p:blipFill>
          <a:blip r:embed="rId5"/>
          <a:srcRect/>
          <a:stretch>
            <a:fillRect/>
          </a:stretch>
        </p:blipFill>
        <p:spPr>
          <a:xfrm>
            <a:off x="16121961" y="2461915"/>
            <a:ext cx="1358606" cy="1358606"/>
          </a:xfrm>
          <a:prstGeom prst="rect">
            <a:avLst/>
          </a:prstGeom>
        </p:spPr>
      </p:pic>
      <p:pic>
        <p:nvPicPr>
          <p:cNvPr id="16" name="Picture 9">
            <a:extLst>
              <a:ext uri="{FF2B5EF4-FFF2-40B4-BE49-F238E27FC236}">
                <a16:creationId xmlns:a16="http://schemas.microsoft.com/office/drawing/2014/main" id="{87719F7D-F2D2-496D-974E-722CC1320B99}"/>
              </a:ext>
            </a:extLst>
          </p:cNvPr>
          <p:cNvPicPr>
            <a:picLocks noChangeAspect="1"/>
          </p:cNvPicPr>
          <p:nvPr/>
        </p:nvPicPr>
        <p:blipFill>
          <a:blip r:embed="rId6"/>
          <a:srcRect/>
          <a:stretch>
            <a:fillRect/>
          </a:stretch>
        </p:blipFill>
        <p:spPr>
          <a:xfrm>
            <a:off x="11369946" y="2461915"/>
            <a:ext cx="1387961" cy="1387961"/>
          </a:xfrm>
          <a:prstGeom prst="rect">
            <a:avLst/>
          </a:prstGeom>
        </p:spPr>
      </p:pic>
      <p:grpSp>
        <p:nvGrpSpPr>
          <p:cNvPr id="17" name="Grupa 16">
            <a:extLst>
              <a:ext uri="{FF2B5EF4-FFF2-40B4-BE49-F238E27FC236}">
                <a16:creationId xmlns:a16="http://schemas.microsoft.com/office/drawing/2014/main" id="{2A76013D-1091-45F1-B0C6-86E4CC6D9046}"/>
              </a:ext>
            </a:extLst>
          </p:cNvPr>
          <p:cNvGrpSpPr/>
          <p:nvPr/>
        </p:nvGrpSpPr>
        <p:grpSpPr>
          <a:xfrm>
            <a:off x="241560" y="4381500"/>
            <a:ext cx="10353933" cy="2071786"/>
            <a:chOff x="699344" y="4679671"/>
            <a:chExt cx="11054842" cy="2142168"/>
          </a:xfrm>
        </p:grpSpPr>
        <p:sp>
          <p:nvSpPr>
            <p:cNvPr id="18" name="TextBox 8">
              <a:extLst>
                <a:ext uri="{FF2B5EF4-FFF2-40B4-BE49-F238E27FC236}">
                  <a16:creationId xmlns:a16="http://schemas.microsoft.com/office/drawing/2014/main" id="{80DBE484-D451-4CF4-B26F-3C7A5537DF67}"/>
                </a:ext>
              </a:extLst>
            </p:cNvPr>
            <p:cNvSpPr txBox="1"/>
            <p:nvPr/>
          </p:nvSpPr>
          <p:spPr>
            <a:xfrm>
              <a:off x="699344" y="4679671"/>
              <a:ext cx="11054842" cy="2142168"/>
            </a:xfrm>
            <a:prstGeom prst="rect">
              <a:avLst/>
            </a:prstGeom>
          </p:spPr>
          <p:txBody>
            <a:bodyPr lIns="0" tIns="0" rIns="0" bIns="0" rtlCol="0" anchor="t">
              <a:spAutoFit/>
            </a:bodyPr>
            <a:lstStyle/>
            <a:p>
              <a:pPr algn="ctr">
                <a:lnSpc>
                  <a:spcPts val="8280"/>
                </a:lnSpc>
              </a:pPr>
              <a:r>
                <a:rPr lang="pl-PL" sz="6000" spc="-69" dirty="0">
                  <a:solidFill>
                    <a:srgbClr val="FFFFFF"/>
                  </a:solidFill>
                  <a:latin typeface="Montserrat Semi-Bold Bold"/>
                </a:rPr>
                <a:t>INKUBATOR</a:t>
              </a:r>
            </a:p>
            <a:p>
              <a:pPr algn="ctr">
                <a:lnSpc>
                  <a:spcPts val="8280"/>
                </a:lnSpc>
              </a:pPr>
              <a:r>
                <a:rPr lang="pl-PL" sz="6000" spc="-69" dirty="0">
                  <a:solidFill>
                    <a:srgbClr val="FFFFFF"/>
                  </a:solidFill>
                  <a:latin typeface="Montserrat Semi-Bold Bold"/>
                </a:rPr>
                <a:t>INNOWACYJNOŚCI 4.0</a:t>
              </a:r>
            </a:p>
          </p:txBody>
        </p:sp>
        <p:pic>
          <p:nvPicPr>
            <p:cNvPr id="19" name="Picture 10">
              <a:extLst>
                <a:ext uri="{FF2B5EF4-FFF2-40B4-BE49-F238E27FC236}">
                  <a16:creationId xmlns:a16="http://schemas.microsoft.com/office/drawing/2014/main" id="{C4086CDB-6EA9-42E7-BAD6-0488867FA8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87395" y="4680794"/>
              <a:ext cx="1592060" cy="969169"/>
            </a:xfrm>
            <a:prstGeom prst="rect">
              <a:avLst/>
            </a:prstGeom>
          </p:spPr>
        </p:pic>
      </p:grpSp>
    </p:spTree>
    <p:extLst>
      <p:ext uri="{BB962C8B-B14F-4D97-AF65-F5344CB8AC3E}">
        <p14:creationId xmlns:p14="http://schemas.microsoft.com/office/powerpoint/2010/main" val="1267587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rot="-2700000" flipV="1">
            <a:off x="894652" y="10016785"/>
            <a:ext cx="731063" cy="45719"/>
          </a:xfrm>
          <a:prstGeom prst="rect">
            <a:avLst/>
          </a:prstGeom>
          <a:solidFill>
            <a:srgbClr val="004F62"/>
          </a:solidFill>
        </p:spPr>
      </p:sp>
      <p:sp>
        <p:nvSpPr>
          <p:cNvPr id="5" name="AutoShape 5"/>
          <p:cNvSpPr/>
          <p:nvPr/>
        </p:nvSpPr>
        <p:spPr>
          <a:xfrm rot="-2700000" flipH="1">
            <a:off x="17698634" y="1318571"/>
            <a:ext cx="45719" cy="1682633"/>
          </a:xfrm>
          <a:prstGeom prst="rect">
            <a:avLst/>
          </a:prstGeom>
          <a:solidFill>
            <a:srgbClr val="004F62"/>
          </a:solidFill>
        </p:spPr>
      </p:sp>
      <p:grpSp>
        <p:nvGrpSpPr>
          <p:cNvPr id="7" name="Group 7"/>
          <p:cNvGrpSpPr/>
          <p:nvPr/>
        </p:nvGrpSpPr>
        <p:grpSpPr>
          <a:xfrm>
            <a:off x="2347111" y="2159887"/>
            <a:ext cx="13502489" cy="6986755"/>
            <a:chOff x="0" y="-4167"/>
            <a:chExt cx="18125036" cy="9315674"/>
          </a:xfrm>
        </p:grpSpPr>
        <p:sp>
          <p:nvSpPr>
            <p:cNvPr id="8" name="TextBox 8"/>
            <p:cNvSpPr txBox="1"/>
            <p:nvPr/>
          </p:nvSpPr>
          <p:spPr>
            <a:xfrm>
              <a:off x="2161" y="-4167"/>
              <a:ext cx="18122875" cy="1330707"/>
            </a:xfrm>
            <a:prstGeom prst="rect">
              <a:avLst/>
            </a:prstGeom>
          </p:spPr>
          <p:txBody>
            <a:bodyPr lIns="0" tIns="0" rIns="0" bIns="0" rtlCol="0" anchor="t">
              <a:spAutoFit/>
            </a:bodyPr>
            <a:lstStyle/>
            <a:p>
              <a:pPr algn="just">
                <a:lnSpc>
                  <a:spcPts val="8400"/>
                </a:lnSpc>
              </a:pPr>
              <a:r>
                <a:rPr lang="pl-PL" sz="6000" spc="-70" dirty="0">
                  <a:solidFill>
                    <a:srgbClr val="004F62"/>
                  </a:solidFill>
                  <a:latin typeface="Montserrat Semi-Bold Bold"/>
                </a:rPr>
                <a:t>Analiza potrzeb Zamawiającego</a:t>
              </a:r>
            </a:p>
          </p:txBody>
        </p:sp>
        <p:sp>
          <p:nvSpPr>
            <p:cNvPr id="10" name="TextBox 10"/>
            <p:cNvSpPr txBox="1"/>
            <p:nvPr/>
          </p:nvSpPr>
          <p:spPr>
            <a:xfrm>
              <a:off x="0" y="1885029"/>
              <a:ext cx="18122875" cy="7426478"/>
            </a:xfrm>
            <a:prstGeom prst="rect">
              <a:avLst/>
            </a:prstGeom>
          </p:spPr>
          <p:txBody>
            <a:bodyPr wrap="square" lIns="0" tIns="0" rIns="0" bIns="0" rtlCol="0" anchor="t">
              <a:spAutoFit/>
            </a:bodyPr>
            <a:lstStyle/>
            <a:p>
              <a:pPr lvl="0" algn="just">
                <a:lnSpc>
                  <a:spcPct val="150000"/>
                </a:lnSpc>
              </a:pPr>
              <a:r>
                <a:rPr lang="pl-PL" sz="2400" spc="26" dirty="0">
                  <a:solidFill>
                    <a:srgbClr val="373636"/>
                  </a:solidFill>
                  <a:latin typeface="Montserrat Extra-Light Bold"/>
                </a:rPr>
                <a:t>Zamawiający publiczny, przed wszczęciem postępowania o udzielenie zamówienia, dokonuje analizy potrzeb i wymagań, uwzględniając rodzaj i wartość zamówienia.</a:t>
              </a:r>
            </a:p>
            <a:p>
              <a:pPr lvl="0" algn="just">
                <a:lnSpc>
                  <a:spcPct val="150000"/>
                </a:lnSpc>
              </a:pPr>
              <a:endParaRPr lang="pl-PL" sz="1400" spc="26" dirty="0">
                <a:solidFill>
                  <a:srgbClr val="373636"/>
                </a:solidFill>
                <a:latin typeface="Montserrat Extra-Light Bold"/>
              </a:endParaRPr>
            </a:p>
            <a:p>
              <a:pPr lvl="0" algn="just">
                <a:lnSpc>
                  <a:spcPct val="150000"/>
                </a:lnSpc>
              </a:pPr>
              <a:r>
                <a:rPr lang="pl-PL" sz="2400" dirty="0">
                  <a:solidFill>
                    <a:srgbClr val="004F62"/>
                  </a:solidFill>
                  <a:latin typeface="Montserrat Semi-Bold Bold"/>
                </a:rPr>
                <a:t>Analiza obejmuje w szczególności:</a:t>
              </a:r>
              <a:endParaRPr lang="pl-PL" sz="1600" b="1" spc="26" dirty="0">
                <a:solidFill>
                  <a:srgbClr val="004F62"/>
                </a:solidFill>
                <a:latin typeface="Montserrat Extra-Light Bold"/>
              </a:endParaRPr>
            </a:p>
            <a:p>
              <a:pPr lvl="0" algn="just">
                <a:lnSpc>
                  <a:spcPct val="150000"/>
                </a:lnSpc>
              </a:pPr>
              <a:endParaRPr lang="pl-PL" sz="1400" spc="26" dirty="0">
                <a:solidFill>
                  <a:srgbClr val="004F62"/>
                </a:solidFill>
                <a:latin typeface="Montserrat Extra-Light Bold"/>
              </a:endParaRPr>
            </a:p>
            <a:p>
              <a:pPr lvl="0" algn="just">
                <a:lnSpc>
                  <a:spcPct val="150000"/>
                </a:lnSpc>
              </a:pPr>
              <a:r>
                <a:rPr lang="pl-PL" sz="2400" spc="26" dirty="0">
                  <a:solidFill>
                    <a:srgbClr val="373636"/>
                  </a:solidFill>
                  <a:latin typeface="Montserrat Extra-Light Bold"/>
                </a:rPr>
                <a:t>1) badanie możliwości zaspokojenia zidentyfikowanych potrzeb z wykorzystaniem </a:t>
              </a:r>
              <a:r>
                <a:rPr lang="pl-PL" sz="2400" u="sng" spc="26" dirty="0">
                  <a:solidFill>
                    <a:srgbClr val="373636"/>
                  </a:solidFill>
                  <a:latin typeface="Montserrat Extra-Light Bold"/>
                </a:rPr>
                <a:t>zasobów własnych;</a:t>
              </a:r>
              <a:endParaRPr lang="pl-PL" sz="2400" spc="26" dirty="0">
                <a:solidFill>
                  <a:srgbClr val="373636"/>
                </a:solidFill>
                <a:latin typeface="Montserrat Extra-Light Bold"/>
              </a:endParaRPr>
            </a:p>
            <a:p>
              <a:pPr lvl="0" algn="just">
                <a:lnSpc>
                  <a:spcPct val="150000"/>
                </a:lnSpc>
              </a:pPr>
              <a:r>
                <a:rPr lang="pl-PL" sz="2400" spc="26" dirty="0">
                  <a:solidFill>
                    <a:srgbClr val="373636"/>
                  </a:solidFill>
                  <a:latin typeface="Montserrat Extra-Light Bold"/>
                </a:rPr>
                <a:t>2) </a:t>
              </a:r>
              <a:r>
                <a:rPr lang="pl-PL" sz="2400" u="sng" spc="26" dirty="0">
                  <a:solidFill>
                    <a:srgbClr val="373636"/>
                  </a:solidFill>
                  <a:latin typeface="Montserrat Extra-Light Bold"/>
                </a:rPr>
                <a:t>rozeznanie rynku:</a:t>
              </a:r>
              <a:endParaRPr lang="pl-PL" sz="2400" spc="26" dirty="0">
                <a:solidFill>
                  <a:srgbClr val="373636"/>
                </a:solidFill>
                <a:latin typeface="Montserrat Extra-Light Bold"/>
              </a:endParaRPr>
            </a:p>
            <a:p>
              <a:pPr lvl="0" algn="just">
                <a:lnSpc>
                  <a:spcPct val="150000"/>
                </a:lnSpc>
              </a:pPr>
              <a:r>
                <a:rPr lang="pl-PL" sz="2400" spc="26" dirty="0">
                  <a:solidFill>
                    <a:srgbClr val="373636"/>
                  </a:solidFill>
                  <a:latin typeface="Montserrat Extra-Light Bold"/>
                </a:rPr>
                <a:t>a) w aspekcie </a:t>
              </a:r>
              <a:r>
                <a:rPr lang="pl-PL" sz="2400" u="sng" spc="26" dirty="0">
                  <a:solidFill>
                    <a:srgbClr val="373636"/>
                  </a:solidFill>
                  <a:latin typeface="Montserrat Extra-Light Bold"/>
                </a:rPr>
                <a:t>alternatywnych środków</a:t>
              </a:r>
              <a:r>
                <a:rPr lang="pl-PL" sz="2400" spc="26" dirty="0">
                  <a:solidFill>
                    <a:srgbClr val="373636"/>
                  </a:solidFill>
                  <a:latin typeface="Montserrat Extra-Light Bold"/>
                </a:rPr>
                <a:t> zaspokojenia zidentyfikowanych potrzeb,</a:t>
              </a:r>
            </a:p>
            <a:p>
              <a:pPr lvl="0" algn="just">
                <a:lnSpc>
                  <a:spcPct val="150000"/>
                </a:lnSpc>
              </a:pPr>
              <a:r>
                <a:rPr lang="pl-PL" sz="2400" spc="26" dirty="0">
                  <a:solidFill>
                    <a:srgbClr val="373636"/>
                  </a:solidFill>
                  <a:latin typeface="Montserrat Extra-Light Bold"/>
                </a:rPr>
                <a:t>b) w aspekcie </a:t>
              </a:r>
              <a:r>
                <a:rPr lang="pl-PL" sz="2400" u="sng" spc="26" dirty="0">
                  <a:solidFill>
                    <a:srgbClr val="373636"/>
                  </a:solidFill>
                  <a:latin typeface="Montserrat Extra-Light Bold"/>
                </a:rPr>
                <a:t>możliwych wariantów</a:t>
              </a:r>
              <a:r>
                <a:rPr lang="pl-PL" sz="2400" spc="26" dirty="0">
                  <a:solidFill>
                    <a:srgbClr val="373636"/>
                  </a:solidFill>
                  <a:latin typeface="Montserrat Extra-Light Bold"/>
                </a:rPr>
                <a:t> realizacji zamówienia albo wskazuje, że jest wyłącznie jedna możliwość wykonania zamówienia.</a:t>
              </a:r>
            </a:p>
          </p:txBody>
        </p:sp>
      </p:grpSp>
      <p:pic>
        <p:nvPicPr>
          <p:cNvPr id="14" name="Obraz 13">
            <a:extLst>
              <a:ext uri="{FF2B5EF4-FFF2-40B4-BE49-F238E27FC236}">
                <a16:creationId xmlns:a16="http://schemas.microsoft.com/office/drawing/2014/main" id="{B723C8B2-2FFB-4F93-BD8C-528CFF07A3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349" b="32182"/>
          <a:stretch/>
        </p:blipFill>
        <p:spPr>
          <a:xfrm>
            <a:off x="-1" y="7625638"/>
            <a:ext cx="1321273" cy="2661362"/>
          </a:xfrm>
          <a:prstGeom prst="rect">
            <a:avLst/>
          </a:prstGeom>
        </p:spPr>
      </p:pic>
      <p:pic>
        <p:nvPicPr>
          <p:cNvPr id="16" name="Obraz 15">
            <a:extLst>
              <a:ext uri="{FF2B5EF4-FFF2-40B4-BE49-F238E27FC236}">
                <a16:creationId xmlns:a16="http://schemas.microsoft.com/office/drawing/2014/main" id="{0FFBCD52-20DC-4411-A1AC-3497C43432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562" r="66909" b="14565"/>
          <a:stretch/>
        </p:blipFill>
        <p:spPr>
          <a:xfrm>
            <a:off x="17064141" y="1"/>
            <a:ext cx="1223859" cy="2324100"/>
          </a:xfrm>
          <a:prstGeom prst="rect">
            <a:avLst/>
          </a:prstGeom>
        </p:spPr>
      </p:pic>
      <p:pic>
        <p:nvPicPr>
          <p:cNvPr id="11" name="Picture 8">
            <a:extLst>
              <a:ext uri="{FF2B5EF4-FFF2-40B4-BE49-F238E27FC236}">
                <a16:creationId xmlns:a16="http://schemas.microsoft.com/office/drawing/2014/main" id="{F9EC3FBF-0342-4B4E-B298-1C23411354AD}"/>
              </a:ext>
            </a:extLst>
          </p:cNvPr>
          <p:cNvPicPr>
            <a:picLocks noChangeAspect="1"/>
          </p:cNvPicPr>
          <p:nvPr/>
        </p:nvPicPr>
        <p:blipFill>
          <a:blip r:embed="rId3"/>
          <a:srcRect/>
          <a:stretch>
            <a:fillRect/>
          </a:stretch>
        </p:blipFill>
        <p:spPr>
          <a:xfrm>
            <a:off x="13018946" y="580005"/>
            <a:ext cx="3364054" cy="8213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rot="-2700000" flipV="1">
            <a:off x="894652" y="10016785"/>
            <a:ext cx="731063" cy="45719"/>
          </a:xfrm>
          <a:prstGeom prst="rect">
            <a:avLst/>
          </a:prstGeom>
          <a:solidFill>
            <a:srgbClr val="004F62"/>
          </a:solidFill>
        </p:spPr>
      </p:sp>
      <p:sp>
        <p:nvSpPr>
          <p:cNvPr id="5" name="AutoShape 5"/>
          <p:cNvSpPr/>
          <p:nvPr/>
        </p:nvSpPr>
        <p:spPr>
          <a:xfrm rot="-2700000" flipH="1">
            <a:off x="17698634" y="1318571"/>
            <a:ext cx="45719" cy="1682633"/>
          </a:xfrm>
          <a:prstGeom prst="rect">
            <a:avLst/>
          </a:prstGeom>
          <a:solidFill>
            <a:srgbClr val="004F62"/>
          </a:solidFill>
        </p:spPr>
      </p:sp>
      <p:grpSp>
        <p:nvGrpSpPr>
          <p:cNvPr id="7" name="Group 7"/>
          <p:cNvGrpSpPr/>
          <p:nvPr/>
        </p:nvGrpSpPr>
        <p:grpSpPr>
          <a:xfrm>
            <a:off x="2347111" y="2159887"/>
            <a:ext cx="13502489" cy="5803013"/>
            <a:chOff x="0" y="-4167"/>
            <a:chExt cx="18125036" cy="7737351"/>
          </a:xfrm>
        </p:grpSpPr>
        <p:sp>
          <p:nvSpPr>
            <p:cNvPr id="8" name="TextBox 8"/>
            <p:cNvSpPr txBox="1"/>
            <p:nvPr/>
          </p:nvSpPr>
          <p:spPr>
            <a:xfrm>
              <a:off x="2161" y="-4167"/>
              <a:ext cx="18122875" cy="1330707"/>
            </a:xfrm>
            <a:prstGeom prst="rect">
              <a:avLst/>
            </a:prstGeom>
          </p:spPr>
          <p:txBody>
            <a:bodyPr lIns="0" tIns="0" rIns="0" bIns="0" rtlCol="0" anchor="t">
              <a:spAutoFit/>
            </a:bodyPr>
            <a:lstStyle/>
            <a:p>
              <a:pPr>
                <a:lnSpc>
                  <a:spcPts val="8400"/>
                </a:lnSpc>
              </a:pPr>
              <a:r>
                <a:rPr lang="pl-PL" sz="6000" spc="-70" dirty="0">
                  <a:solidFill>
                    <a:srgbClr val="004F62"/>
                  </a:solidFill>
                  <a:latin typeface="Montserrat Semi-Bold Bold"/>
                </a:rPr>
                <a:t>Analiza potrzeb Zamawiającego</a:t>
              </a:r>
            </a:p>
          </p:txBody>
        </p:sp>
        <p:sp>
          <p:nvSpPr>
            <p:cNvPr id="10" name="TextBox 10"/>
            <p:cNvSpPr txBox="1"/>
            <p:nvPr/>
          </p:nvSpPr>
          <p:spPr>
            <a:xfrm>
              <a:off x="0" y="2153365"/>
              <a:ext cx="18122875" cy="5579819"/>
            </a:xfrm>
            <a:prstGeom prst="rect">
              <a:avLst/>
            </a:prstGeom>
          </p:spPr>
          <p:txBody>
            <a:bodyPr wrap="square" lIns="0" tIns="0" rIns="0" bIns="0" rtlCol="0" anchor="t">
              <a:spAutoFit/>
            </a:bodyPr>
            <a:lstStyle/>
            <a:p>
              <a:pPr lvl="0">
                <a:lnSpc>
                  <a:spcPct val="150000"/>
                </a:lnSpc>
              </a:pPr>
              <a:r>
                <a:rPr lang="pl-PL" sz="2400" dirty="0">
                  <a:solidFill>
                    <a:srgbClr val="004F62"/>
                  </a:solidFill>
                  <a:latin typeface="Montserrat Semi-Bold Bold"/>
                </a:rPr>
                <a:t>Analiza wskazuje:</a:t>
              </a:r>
            </a:p>
            <a:p>
              <a:pPr lvl="0">
                <a:lnSpc>
                  <a:spcPct val="150000"/>
                </a:lnSpc>
              </a:pPr>
              <a:endParaRPr lang="pl-PL" sz="1400" b="1" spc="26" dirty="0">
                <a:solidFill>
                  <a:srgbClr val="004F62"/>
                </a:solidFill>
                <a:latin typeface="Montserrat Extra-Light Bold"/>
              </a:endParaRPr>
            </a:p>
            <a:p>
              <a:pPr lvl="0">
                <a:lnSpc>
                  <a:spcPct val="150000"/>
                </a:lnSpc>
              </a:pPr>
              <a:r>
                <a:rPr lang="pl-PL" sz="2400" spc="26" dirty="0">
                  <a:solidFill>
                    <a:srgbClr val="373636"/>
                  </a:solidFill>
                  <a:latin typeface="Montserrat Extra-Light Bold"/>
                </a:rPr>
                <a:t>1) orientacyjną </a:t>
              </a:r>
              <a:r>
                <a:rPr lang="pl-PL" sz="2400" u="sng" spc="26" dirty="0">
                  <a:solidFill>
                    <a:srgbClr val="373636"/>
                  </a:solidFill>
                  <a:latin typeface="Montserrat Extra-Light Bold"/>
                </a:rPr>
                <a:t>wartość</a:t>
              </a:r>
              <a:r>
                <a:rPr lang="pl-PL" sz="2400" spc="26" dirty="0">
                  <a:solidFill>
                    <a:srgbClr val="373636"/>
                  </a:solidFill>
                  <a:latin typeface="Montserrat Extra-Light Bold"/>
                </a:rPr>
                <a:t> zamówienia dla każdego ze wskazanych </a:t>
              </a:r>
              <a:r>
                <a:rPr lang="pl-PL" sz="2400" u="sng" spc="26" dirty="0">
                  <a:solidFill>
                    <a:srgbClr val="373636"/>
                  </a:solidFill>
                  <a:latin typeface="Montserrat Extra-Light Bold"/>
                </a:rPr>
                <a:t>wariantów</a:t>
              </a:r>
              <a:r>
                <a:rPr lang="pl-PL" sz="2400" spc="26" dirty="0">
                  <a:solidFill>
                    <a:srgbClr val="373636"/>
                  </a:solidFill>
                  <a:latin typeface="Montserrat Extra-Light Bold"/>
                </a:rPr>
                <a:t>, </a:t>
              </a:r>
            </a:p>
            <a:p>
              <a:pPr lvl="0">
                <a:lnSpc>
                  <a:spcPct val="150000"/>
                </a:lnSpc>
              </a:pPr>
              <a:r>
                <a:rPr lang="pl-PL" sz="2400" spc="26" dirty="0">
                  <a:solidFill>
                    <a:srgbClr val="373636"/>
                  </a:solidFill>
                  <a:latin typeface="Montserrat Extra-Light Bold"/>
                </a:rPr>
                <a:t>2) możliwość </a:t>
              </a:r>
              <a:r>
                <a:rPr lang="pl-PL" sz="2400" u="sng" spc="26" dirty="0">
                  <a:solidFill>
                    <a:srgbClr val="373636"/>
                  </a:solidFill>
                  <a:latin typeface="Montserrat Extra-Light Bold"/>
                </a:rPr>
                <a:t>podziału</a:t>
              </a:r>
              <a:r>
                <a:rPr lang="pl-PL" sz="2400" spc="26" dirty="0">
                  <a:solidFill>
                    <a:srgbClr val="373636"/>
                  </a:solidFill>
                  <a:latin typeface="Montserrat Extra-Light Bold"/>
                </a:rPr>
                <a:t> zamówienia </a:t>
              </a:r>
              <a:r>
                <a:rPr lang="pl-PL" sz="2400" u="sng" spc="26" dirty="0">
                  <a:solidFill>
                    <a:srgbClr val="373636"/>
                  </a:solidFill>
                  <a:latin typeface="Montserrat Extra-Light Bold"/>
                </a:rPr>
                <a:t>na części</a:t>
              </a:r>
              <a:r>
                <a:rPr lang="pl-PL" sz="2400" spc="26" dirty="0">
                  <a:solidFill>
                    <a:srgbClr val="373636"/>
                  </a:solidFill>
                  <a:latin typeface="Montserrat Extra-Light Bold"/>
                </a:rPr>
                <a:t>,</a:t>
              </a:r>
            </a:p>
            <a:p>
              <a:pPr lvl="0">
                <a:lnSpc>
                  <a:spcPct val="150000"/>
                </a:lnSpc>
              </a:pPr>
              <a:r>
                <a:rPr lang="pl-PL" sz="2400" spc="26" dirty="0">
                  <a:solidFill>
                    <a:srgbClr val="373636"/>
                  </a:solidFill>
                  <a:latin typeface="Montserrat Extra-Light Bold"/>
                </a:rPr>
                <a:t>3) przewidywany </a:t>
              </a:r>
              <a:r>
                <a:rPr lang="pl-PL" sz="2400" u="sng" spc="26" dirty="0">
                  <a:solidFill>
                    <a:srgbClr val="373636"/>
                  </a:solidFill>
                  <a:latin typeface="Montserrat Extra-Light Bold"/>
                </a:rPr>
                <a:t>tryb udzielenia zamówienia</a:t>
              </a:r>
              <a:r>
                <a:rPr lang="pl-PL" sz="2400" spc="26" dirty="0">
                  <a:solidFill>
                    <a:srgbClr val="373636"/>
                  </a:solidFill>
                  <a:latin typeface="Montserrat Extra-Light Bold"/>
                </a:rPr>
                <a:t>,</a:t>
              </a:r>
            </a:p>
            <a:p>
              <a:pPr lvl="0">
                <a:lnSpc>
                  <a:spcPct val="150000"/>
                </a:lnSpc>
              </a:pPr>
              <a:r>
                <a:rPr lang="pl-PL" sz="2400" spc="26" dirty="0">
                  <a:solidFill>
                    <a:srgbClr val="373636"/>
                  </a:solidFill>
                  <a:latin typeface="Montserrat Extra-Light Bold"/>
                </a:rPr>
                <a:t>4) możliwość </a:t>
              </a:r>
              <a:r>
                <a:rPr lang="pl-PL" sz="2400" u="sng" spc="26" dirty="0">
                  <a:solidFill>
                    <a:srgbClr val="373636"/>
                  </a:solidFill>
                  <a:latin typeface="Montserrat Extra-Light Bold"/>
                </a:rPr>
                <a:t>uwzględnienia aspektów społecznych</a:t>
              </a:r>
              <a:r>
                <a:rPr lang="pl-PL" sz="2400" spc="26" dirty="0">
                  <a:solidFill>
                    <a:srgbClr val="373636"/>
                  </a:solidFill>
                  <a:latin typeface="Montserrat Extra-Light Bold"/>
                </a:rPr>
                <a:t>, środowiskowych lub innowacyjnych zamówienia,</a:t>
              </a:r>
            </a:p>
            <a:p>
              <a:pPr lvl="0">
                <a:lnSpc>
                  <a:spcPct val="150000"/>
                </a:lnSpc>
              </a:pPr>
              <a:r>
                <a:rPr lang="pl-PL" sz="2400" spc="26" dirty="0">
                  <a:solidFill>
                    <a:srgbClr val="373636"/>
                  </a:solidFill>
                  <a:latin typeface="Montserrat Extra-Light Bold"/>
                </a:rPr>
                <a:t>5) </a:t>
              </a:r>
              <a:r>
                <a:rPr lang="pl-PL" sz="2400" u="sng" spc="26" dirty="0">
                  <a:solidFill>
                    <a:srgbClr val="373636"/>
                  </a:solidFill>
                  <a:latin typeface="Montserrat Extra-Light Bold"/>
                </a:rPr>
                <a:t>ryzyka</a:t>
              </a:r>
              <a:r>
                <a:rPr lang="pl-PL" sz="2400" spc="26" dirty="0">
                  <a:solidFill>
                    <a:srgbClr val="373636"/>
                  </a:solidFill>
                  <a:latin typeface="Montserrat Extra-Light Bold"/>
                </a:rPr>
                <a:t> związane z postępowaniem o udzielenie i realizacją zamówienia.</a:t>
              </a:r>
            </a:p>
          </p:txBody>
        </p:sp>
      </p:grpSp>
      <p:pic>
        <p:nvPicPr>
          <p:cNvPr id="14" name="Obraz 13">
            <a:extLst>
              <a:ext uri="{FF2B5EF4-FFF2-40B4-BE49-F238E27FC236}">
                <a16:creationId xmlns:a16="http://schemas.microsoft.com/office/drawing/2014/main" id="{B723C8B2-2FFB-4F93-BD8C-528CFF07A3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349" b="32182"/>
          <a:stretch/>
        </p:blipFill>
        <p:spPr>
          <a:xfrm>
            <a:off x="-1" y="7625638"/>
            <a:ext cx="1321273" cy="2661362"/>
          </a:xfrm>
          <a:prstGeom prst="rect">
            <a:avLst/>
          </a:prstGeom>
        </p:spPr>
      </p:pic>
      <p:pic>
        <p:nvPicPr>
          <p:cNvPr id="16" name="Obraz 15">
            <a:extLst>
              <a:ext uri="{FF2B5EF4-FFF2-40B4-BE49-F238E27FC236}">
                <a16:creationId xmlns:a16="http://schemas.microsoft.com/office/drawing/2014/main" id="{0FFBCD52-20DC-4411-A1AC-3497C43432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562" r="66909" b="14565"/>
          <a:stretch/>
        </p:blipFill>
        <p:spPr>
          <a:xfrm>
            <a:off x="17064141" y="1"/>
            <a:ext cx="1223859" cy="2324100"/>
          </a:xfrm>
          <a:prstGeom prst="rect">
            <a:avLst/>
          </a:prstGeom>
        </p:spPr>
      </p:pic>
      <p:pic>
        <p:nvPicPr>
          <p:cNvPr id="11" name="Picture 8">
            <a:extLst>
              <a:ext uri="{FF2B5EF4-FFF2-40B4-BE49-F238E27FC236}">
                <a16:creationId xmlns:a16="http://schemas.microsoft.com/office/drawing/2014/main" id="{F9EC3FBF-0342-4B4E-B298-1C23411354AD}"/>
              </a:ext>
            </a:extLst>
          </p:cNvPr>
          <p:cNvPicPr>
            <a:picLocks noChangeAspect="1"/>
          </p:cNvPicPr>
          <p:nvPr/>
        </p:nvPicPr>
        <p:blipFill>
          <a:blip r:embed="rId3"/>
          <a:srcRect/>
          <a:stretch>
            <a:fillRect/>
          </a:stretch>
        </p:blipFill>
        <p:spPr>
          <a:xfrm>
            <a:off x="13018946" y="580005"/>
            <a:ext cx="3364054" cy="821302"/>
          </a:xfrm>
          <a:prstGeom prst="rect">
            <a:avLst/>
          </a:prstGeom>
        </p:spPr>
      </p:pic>
    </p:spTree>
    <p:extLst>
      <p:ext uri="{BB962C8B-B14F-4D97-AF65-F5344CB8AC3E}">
        <p14:creationId xmlns:p14="http://schemas.microsoft.com/office/powerpoint/2010/main" val="1580017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53D5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blip>
          <a:srcRect l="3149" r="22340"/>
          <a:stretch>
            <a:fillRect/>
          </a:stretch>
        </p:blipFill>
        <p:spPr>
          <a:xfrm>
            <a:off x="0" y="0"/>
            <a:ext cx="11543563" cy="10287000"/>
          </a:xfrm>
          <a:prstGeom prst="rect">
            <a:avLst/>
          </a:prstGeom>
        </p:spPr>
      </p:pic>
      <p:pic>
        <p:nvPicPr>
          <p:cNvPr id="11" name="Obraz 10">
            <a:extLst>
              <a:ext uri="{FF2B5EF4-FFF2-40B4-BE49-F238E27FC236}">
                <a16:creationId xmlns:a16="http://schemas.microsoft.com/office/drawing/2014/main" id="{D3A468E5-1C81-4674-9757-9BA3C5DC7B67}"/>
              </a:ext>
            </a:extLst>
          </p:cNvPr>
          <p:cNvPicPr>
            <a:picLocks noChangeAspect="1"/>
          </p:cNvPicPr>
          <p:nvPr/>
        </p:nvPicPr>
        <p:blipFill rotWithShape="1">
          <a:blip r:embed="rId3">
            <a:extLst>
              <a:ext uri="{28A0092B-C50C-407E-A947-70E740481C1C}">
                <a14:useLocalDpi xmlns:a14="http://schemas.microsoft.com/office/drawing/2010/main" val="0"/>
              </a:ext>
            </a:extLst>
          </a:blip>
          <a:srcRect t="37094" r="27705" b="16710"/>
          <a:stretch/>
        </p:blipFill>
        <p:spPr>
          <a:xfrm>
            <a:off x="1784171" y="0"/>
            <a:ext cx="16503830" cy="10266651"/>
          </a:xfrm>
          <a:prstGeom prst="rect">
            <a:avLst/>
          </a:prstGeom>
        </p:spPr>
      </p:pic>
      <p:sp>
        <p:nvSpPr>
          <p:cNvPr id="14" name="TextBox 8">
            <a:extLst>
              <a:ext uri="{FF2B5EF4-FFF2-40B4-BE49-F238E27FC236}">
                <a16:creationId xmlns:a16="http://schemas.microsoft.com/office/drawing/2014/main" id="{FD5568DD-AD17-4733-B971-EA68C019C874}"/>
              </a:ext>
            </a:extLst>
          </p:cNvPr>
          <p:cNvSpPr txBox="1"/>
          <p:nvPr/>
        </p:nvSpPr>
        <p:spPr>
          <a:xfrm>
            <a:off x="7772400" y="647700"/>
            <a:ext cx="9829800" cy="4573431"/>
          </a:xfrm>
          <a:prstGeom prst="rect">
            <a:avLst/>
          </a:prstGeom>
        </p:spPr>
        <p:txBody>
          <a:bodyPr wrap="square" lIns="0" tIns="0" rIns="0" bIns="0" rtlCol="0" anchor="t">
            <a:spAutoFit/>
          </a:bodyPr>
          <a:lstStyle/>
          <a:p>
            <a:pPr algn="just">
              <a:lnSpc>
                <a:spcPts val="4025"/>
              </a:lnSpc>
            </a:pPr>
            <a:r>
              <a:rPr lang="pl-PL" sz="2683" spc="26" dirty="0">
                <a:solidFill>
                  <a:srgbClr val="FFFFFF"/>
                </a:solidFill>
                <a:latin typeface="Montserrat Extra-Light"/>
              </a:rPr>
              <a:t>Próg stosowania PZP dla zamówień klasycznych oraz organizowania konkursów, których wartość jest równa lub przekracza kwotę </a:t>
            </a:r>
            <a:r>
              <a:rPr lang="pl-PL" sz="2400" dirty="0">
                <a:solidFill>
                  <a:schemeClr val="bg1"/>
                </a:solidFill>
                <a:latin typeface="Montserrat Semi-Bold Bold"/>
              </a:rPr>
              <a:t>130 000 złotych</a:t>
            </a:r>
            <a:r>
              <a:rPr lang="pl-PL" sz="2683" spc="26" dirty="0">
                <a:solidFill>
                  <a:srgbClr val="FFFFFF"/>
                </a:solidFill>
                <a:latin typeface="Montserrat Extra-Light"/>
              </a:rPr>
              <a:t> przez zamawiających publicznych.</a:t>
            </a:r>
          </a:p>
          <a:p>
            <a:pPr algn="just">
              <a:lnSpc>
                <a:spcPts val="4025"/>
              </a:lnSpc>
            </a:pPr>
            <a:endParaRPr lang="pl-PL" sz="2683" spc="26" dirty="0">
              <a:solidFill>
                <a:srgbClr val="FFFFFF"/>
              </a:solidFill>
              <a:latin typeface="Montserrat Extra-Light"/>
            </a:endParaRPr>
          </a:p>
          <a:p>
            <a:pPr algn="just">
              <a:lnSpc>
                <a:spcPts val="4025"/>
              </a:lnSpc>
            </a:pPr>
            <a:r>
              <a:rPr lang="pl-PL" sz="2400" dirty="0">
                <a:solidFill>
                  <a:schemeClr val="bg1"/>
                </a:solidFill>
                <a:latin typeface="Montserrat Semi-Bold Bold"/>
              </a:rPr>
              <a:t>Progi</a:t>
            </a:r>
            <a:r>
              <a:rPr lang="pl-PL" sz="2683" spc="26" dirty="0">
                <a:solidFill>
                  <a:schemeClr val="bg1"/>
                </a:solidFill>
                <a:latin typeface="Montserrat Extra-Light"/>
              </a:rPr>
              <a:t> </a:t>
            </a:r>
            <a:r>
              <a:rPr lang="pl-PL" sz="2400" dirty="0">
                <a:solidFill>
                  <a:schemeClr val="bg1"/>
                </a:solidFill>
                <a:latin typeface="Montserrat Semi-Bold Bold"/>
              </a:rPr>
              <a:t>unijne: </a:t>
            </a:r>
          </a:p>
          <a:p>
            <a:pPr algn="just">
              <a:lnSpc>
                <a:spcPts val="4025"/>
              </a:lnSpc>
            </a:pPr>
            <a:endParaRPr lang="pl-PL" sz="1400" spc="26" dirty="0">
              <a:solidFill>
                <a:srgbClr val="FFFFFF"/>
              </a:solidFill>
              <a:latin typeface="Montserrat Extra-Light"/>
            </a:endParaRPr>
          </a:p>
          <a:p>
            <a:pPr algn="just">
              <a:lnSpc>
                <a:spcPts val="4025"/>
              </a:lnSpc>
            </a:pPr>
            <a:r>
              <a:rPr lang="pl-PL" sz="2400" dirty="0">
                <a:solidFill>
                  <a:schemeClr val="bg1"/>
                </a:solidFill>
                <a:latin typeface="Montserrat Semi-Bold Bold"/>
              </a:rPr>
              <a:t>139 000 euro </a:t>
            </a:r>
            <a:r>
              <a:rPr lang="pl-PL" sz="2683" spc="26" dirty="0">
                <a:solidFill>
                  <a:srgbClr val="FFFFFF"/>
                </a:solidFill>
                <a:latin typeface="Montserrat Extra-Light"/>
              </a:rPr>
              <a:t>– dla dostaw lub usług, tj.  </a:t>
            </a:r>
            <a:r>
              <a:rPr lang="pl-PL" sz="2400" dirty="0">
                <a:solidFill>
                  <a:schemeClr val="bg1"/>
                </a:solidFill>
                <a:latin typeface="Montserrat Semi-Bold Bold"/>
              </a:rPr>
              <a:t>593 433 zł</a:t>
            </a:r>
          </a:p>
          <a:p>
            <a:pPr algn="just">
              <a:lnSpc>
                <a:spcPts val="4025"/>
              </a:lnSpc>
            </a:pPr>
            <a:r>
              <a:rPr lang="pl-PL" sz="2400" dirty="0">
                <a:solidFill>
                  <a:schemeClr val="bg1"/>
                </a:solidFill>
                <a:latin typeface="Montserrat Semi-Bold Bold"/>
              </a:rPr>
              <a:t>5 350 000 euro </a:t>
            </a:r>
            <a:r>
              <a:rPr lang="pl-PL" sz="2683" spc="26" dirty="0">
                <a:solidFill>
                  <a:srgbClr val="FFFFFF"/>
                </a:solidFill>
                <a:latin typeface="Montserrat Extra-Light"/>
              </a:rPr>
              <a:t>– dla robót budowlanych, tj. </a:t>
            </a:r>
            <a:r>
              <a:rPr lang="pl-PL" sz="2400" dirty="0">
                <a:solidFill>
                  <a:schemeClr val="bg1"/>
                </a:solidFill>
                <a:latin typeface="Montserrat Semi-Bold Bold"/>
              </a:rPr>
              <a:t>22 840 755 zł</a:t>
            </a:r>
          </a:p>
        </p:txBody>
      </p:sp>
      <p:sp>
        <p:nvSpPr>
          <p:cNvPr id="15" name="AutoShape 9">
            <a:extLst>
              <a:ext uri="{FF2B5EF4-FFF2-40B4-BE49-F238E27FC236}">
                <a16:creationId xmlns:a16="http://schemas.microsoft.com/office/drawing/2014/main" id="{417E1B2C-52BF-4791-B3EF-F084FC1B4FD5}"/>
              </a:ext>
            </a:extLst>
          </p:cNvPr>
          <p:cNvSpPr/>
          <p:nvPr/>
        </p:nvSpPr>
        <p:spPr>
          <a:xfrm rot="-2700000">
            <a:off x="4662148" y="-916604"/>
            <a:ext cx="57378" cy="6072282"/>
          </a:xfrm>
          <a:prstGeom prst="rect">
            <a:avLst/>
          </a:prstGeom>
          <a:solidFill>
            <a:srgbClr val="F8FBFD"/>
          </a:solidFill>
        </p:spPr>
      </p:sp>
      <p:pic>
        <p:nvPicPr>
          <p:cNvPr id="16" name="Picture 10">
            <a:extLst>
              <a:ext uri="{FF2B5EF4-FFF2-40B4-BE49-F238E27FC236}">
                <a16:creationId xmlns:a16="http://schemas.microsoft.com/office/drawing/2014/main" id="{1F74AA14-783E-4E0C-975D-2FB9BBEF4F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850761" y="777220"/>
            <a:ext cx="1702439" cy="1036360"/>
          </a:xfrm>
          <a:prstGeom prst="rect">
            <a:avLst/>
          </a:prstGeom>
        </p:spPr>
      </p:pic>
      <p:grpSp>
        <p:nvGrpSpPr>
          <p:cNvPr id="17" name="Grupa 16">
            <a:extLst>
              <a:ext uri="{FF2B5EF4-FFF2-40B4-BE49-F238E27FC236}">
                <a16:creationId xmlns:a16="http://schemas.microsoft.com/office/drawing/2014/main" id="{379A7E59-4DF4-4C3E-8BA2-2C7D5EB7A5DD}"/>
              </a:ext>
            </a:extLst>
          </p:cNvPr>
          <p:cNvGrpSpPr/>
          <p:nvPr/>
        </p:nvGrpSpPr>
        <p:grpSpPr>
          <a:xfrm>
            <a:off x="12486730" y="7275662"/>
            <a:ext cx="5801270" cy="3038616"/>
            <a:chOff x="12486730" y="7275662"/>
            <a:chExt cx="5801270" cy="3038616"/>
          </a:xfrm>
        </p:grpSpPr>
        <p:pic>
          <p:nvPicPr>
            <p:cNvPr id="18" name="Obraz 17">
              <a:extLst>
                <a:ext uri="{FF2B5EF4-FFF2-40B4-BE49-F238E27FC236}">
                  <a16:creationId xmlns:a16="http://schemas.microsoft.com/office/drawing/2014/main" id="{32A75554-8C74-4973-A79A-718B60664B98}"/>
                </a:ext>
              </a:extLst>
            </p:cNvPr>
            <p:cNvPicPr>
              <a:picLocks noChangeAspect="1"/>
            </p:cNvPicPr>
            <p:nvPr/>
          </p:nvPicPr>
          <p:blipFill rotWithShape="1">
            <a:blip r:embed="rId6">
              <a:extLst>
                <a:ext uri="{28A0092B-C50C-407E-A947-70E740481C1C}">
                  <a14:useLocalDpi xmlns:a14="http://schemas.microsoft.com/office/drawing/2010/main" val="0"/>
                </a:ext>
              </a:extLst>
            </a:blip>
            <a:srcRect r="9546" b="52577"/>
            <a:stretch/>
          </p:blipFill>
          <p:spPr>
            <a:xfrm>
              <a:off x="12486730" y="7275662"/>
              <a:ext cx="5801270" cy="3038616"/>
            </a:xfrm>
            <a:prstGeom prst="rect">
              <a:avLst/>
            </a:prstGeom>
          </p:spPr>
        </p:pic>
        <p:pic>
          <p:nvPicPr>
            <p:cNvPr id="19" name="Picture 6">
              <a:extLst>
                <a:ext uri="{FF2B5EF4-FFF2-40B4-BE49-F238E27FC236}">
                  <a16:creationId xmlns:a16="http://schemas.microsoft.com/office/drawing/2014/main" id="{C333E8F7-ADF2-4D2F-89C7-6F63E1F4E869}"/>
                </a:ext>
              </a:extLst>
            </p:cNvPr>
            <p:cNvPicPr>
              <a:picLocks noChangeAspect="1"/>
            </p:cNvPicPr>
            <p:nvPr/>
          </p:nvPicPr>
          <p:blipFill>
            <a:blip r:embed="rId7"/>
            <a:srcRect/>
            <a:stretch>
              <a:fillRect/>
            </a:stretch>
          </p:blipFill>
          <p:spPr>
            <a:xfrm>
              <a:off x="14046892" y="9198998"/>
              <a:ext cx="3364054" cy="821302"/>
            </a:xfrm>
            <a:prstGeom prst="rect">
              <a:avLst/>
            </a:prstGeom>
          </p:spPr>
        </p:pic>
      </p:grpSp>
      <p:sp>
        <p:nvSpPr>
          <p:cNvPr id="6" name="TextBox 6"/>
          <p:cNvSpPr txBox="1"/>
          <p:nvPr/>
        </p:nvSpPr>
        <p:spPr>
          <a:xfrm>
            <a:off x="996630" y="8278674"/>
            <a:ext cx="9410700" cy="1231106"/>
          </a:xfrm>
          <a:prstGeom prst="rect">
            <a:avLst/>
          </a:prstGeom>
        </p:spPr>
        <p:txBody>
          <a:bodyPr wrap="square" lIns="0" tIns="0" rIns="0" bIns="0" rtlCol="0" anchor="t">
            <a:spAutoFit/>
          </a:bodyPr>
          <a:lstStyle/>
          <a:p>
            <a:pPr lvl="0">
              <a:lnSpc>
                <a:spcPts val="9600"/>
              </a:lnSpc>
            </a:pPr>
            <a:r>
              <a:rPr lang="pl-PL" sz="8000" spc="-80" dirty="0">
                <a:solidFill>
                  <a:srgbClr val="F8FBFD"/>
                </a:solidFill>
                <a:latin typeface="Montserrat Semi-Bold Bold"/>
              </a:rPr>
              <a:t>Stosowanie PZP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8"/>
          <p:cNvSpPr/>
          <p:nvPr/>
        </p:nvSpPr>
        <p:spPr>
          <a:xfrm rot="-2700000">
            <a:off x="-203285" y="9765850"/>
            <a:ext cx="1424422" cy="45719"/>
          </a:xfrm>
          <a:prstGeom prst="rect">
            <a:avLst/>
          </a:prstGeom>
          <a:solidFill>
            <a:srgbClr val="004F62"/>
          </a:solidFill>
        </p:spPr>
      </p:sp>
      <p:sp>
        <p:nvSpPr>
          <p:cNvPr id="9" name="AutoShape 9"/>
          <p:cNvSpPr/>
          <p:nvPr/>
        </p:nvSpPr>
        <p:spPr>
          <a:xfrm rot="-2700000">
            <a:off x="17654900" y="7482436"/>
            <a:ext cx="45719" cy="1724211"/>
          </a:xfrm>
          <a:prstGeom prst="rect">
            <a:avLst/>
          </a:prstGeom>
          <a:solidFill>
            <a:srgbClr val="004F62"/>
          </a:solidFill>
        </p:spPr>
      </p:sp>
      <p:pic>
        <p:nvPicPr>
          <p:cNvPr id="10" name="Picture 10"/>
          <p:cNvPicPr>
            <a:picLocks noChangeAspect="1"/>
          </p:cNvPicPr>
          <p:nvPr/>
        </p:nvPicPr>
        <p:blipFill>
          <a:blip r:embed="rId2"/>
          <a:srcRect/>
          <a:stretch>
            <a:fillRect/>
          </a:stretch>
        </p:blipFill>
        <p:spPr>
          <a:xfrm>
            <a:off x="14116513" y="580005"/>
            <a:ext cx="3364054" cy="821302"/>
          </a:xfrm>
          <a:prstGeom prst="rect">
            <a:avLst/>
          </a:prstGeom>
        </p:spPr>
      </p:pic>
      <p:pic>
        <p:nvPicPr>
          <p:cNvPr id="25" name="Obraz 24">
            <a:extLst>
              <a:ext uri="{FF2B5EF4-FFF2-40B4-BE49-F238E27FC236}">
                <a16:creationId xmlns:a16="http://schemas.microsoft.com/office/drawing/2014/main" id="{30ED8579-FACD-45F1-909C-D7D6CBCF09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006" t="24837" r="-10539" b="25361"/>
          <a:stretch/>
        </p:blipFill>
        <p:spPr>
          <a:xfrm>
            <a:off x="-1" y="7718776"/>
            <a:ext cx="1447801" cy="2149124"/>
          </a:xfrm>
          <a:prstGeom prst="rect">
            <a:avLst/>
          </a:prstGeom>
        </p:spPr>
      </p:pic>
      <p:pic>
        <p:nvPicPr>
          <p:cNvPr id="27" name="Obraz 26">
            <a:extLst>
              <a:ext uri="{FF2B5EF4-FFF2-40B4-BE49-F238E27FC236}">
                <a16:creationId xmlns:a16="http://schemas.microsoft.com/office/drawing/2014/main" id="{04CF6766-DB82-46B0-9F44-C3485ECC85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3246"/>
          <a:stretch/>
        </p:blipFill>
        <p:spPr>
          <a:xfrm>
            <a:off x="17264729" y="6005134"/>
            <a:ext cx="1023271" cy="2782588"/>
          </a:xfrm>
          <a:prstGeom prst="rect">
            <a:avLst/>
          </a:prstGeom>
        </p:spPr>
      </p:pic>
      <p:grpSp>
        <p:nvGrpSpPr>
          <p:cNvPr id="24" name="Grupa 23">
            <a:extLst>
              <a:ext uri="{FF2B5EF4-FFF2-40B4-BE49-F238E27FC236}">
                <a16:creationId xmlns:a16="http://schemas.microsoft.com/office/drawing/2014/main" id="{0D547C95-38B3-4B75-90D4-720D93A6E0FC}"/>
              </a:ext>
            </a:extLst>
          </p:cNvPr>
          <p:cNvGrpSpPr/>
          <p:nvPr/>
        </p:nvGrpSpPr>
        <p:grpSpPr>
          <a:xfrm>
            <a:off x="1759897" y="1790700"/>
            <a:ext cx="14551141" cy="2792458"/>
            <a:chOff x="1030461" y="2950171"/>
            <a:chExt cx="14768206" cy="2792458"/>
          </a:xfrm>
        </p:grpSpPr>
        <p:sp>
          <p:nvSpPr>
            <p:cNvPr id="26" name="TextBox 7">
              <a:extLst>
                <a:ext uri="{FF2B5EF4-FFF2-40B4-BE49-F238E27FC236}">
                  <a16:creationId xmlns:a16="http://schemas.microsoft.com/office/drawing/2014/main" id="{3E32AF4B-3BF6-4F9D-93F2-F781694C669F}"/>
                </a:ext>
              </a:extLst>
            </p:cNvPr>
            <p:cNvSpPr txBox="1"/>
            <p:nvPr/>
          </p:nvSpPr>
          <p:spPr>
            <a:xfrm>
              <a:off x="1030461" y="2950171"/>
              <a:ext cx="14766445" cy="1017010"/>
            </a:xfrm>
            <a:prstGeom prst="rect">
              <a:avLst/>
            </a:prstGeom>
          </p:spPr>
          <p:txBody>
            <a:bodyPr lIns="0" tIns="0" rIns="0" bIns="0" rtlCol="0" anchor="t">
              <a:spAutoFit/>
            </a:bodyPr>
            <a:lstStyle/>
            <a:p>
              <a:pPr lvl="0" algn="just">
                <a:lnSpc>
                  <a:spcPts val="8400"/>
                </a:lnSpc>
              </a:pPr>
              <a:r>
                <a:rPr lang="pl-PL" sz="6000" spc="-70" dirty="0">
                  <a:solidFill>
                    <a:srgbClr val="004F62"/>
                  </a:solidFill>
                  <a:latin typeface="Montserrat Semi-Bold Bold"/>
                </a:rPr>
                <a:t>Szacowanie wartości zamówienia</a:t>
              </a:r>
            </a:p>
          </p:txBody>
        </p:sp>
        <p:sp>
          <p:nvSpPr>
            <p:cNvPr id="28" name="TextBox 9">
              <a:extLst>
                <a:ext uri="{FF2B5EF4-FFF2-40B4-BE49-F238E27FC236}">
                  <a16:creationId xmlns:a16="http://schemas.microsoft.com/office/drawing/2014/main" id="{808F1EB5-A36A-4F11-9DF9-F48194AAE2D0}"/>
                </a:ext>
              </a:extLst>
            </p:cNvPr>
            <p:cNvSpPr txBox="1"/>
            <p:nvPr/>
          </p:nvSpPr>
          <p:spPr>
            <a:xfrm>
              <a:off x="1030461" y="4246963"/>
              <a:ext cx="14768206" cy="1495666"/>
            </a:xfrm>
            <a:prstGeom prst="rect">
              <a:avLst/>
            </a:prstGeom>
          </p:spPr>
          <p:txBody>
            <a:bodyPr lIns="0" tIns="0" rIns="0" bIns="0" rtlCol="0" anchor="t">
              <a:spAutoFit/>
            </a:bodyPr>
            <a:lstStyle/>
            <a:p>
              <a:pPr lvl="0" algn="just">
                <a:lnSpc>
                  <a:spcPts val="4025"/>
                </a:lnSpc>
              </a:pPr>
              <a:r>
                <a:rPr lang="pl-PL" sz="2400" spc="26" dirty="0">
                  <a:solidFill>
                    <a:srgbClr val="373636"/>
                  </a:solidFill>
                  <a:latin typeface="Montserrat Extra-Light Bold"/>
                </a:rPr>
                <a:t>Punktem odniesienia dla wartości zamówień w ramach projektu będzie nie tylko perspektywa roczna (budżetowa), ale obejmująca możliwy do przewidzenia zakres zamówień w całym okresie trwania projektu.</a:t>
              </a:r>
            </a:p>
          </p:txBody>
        </p:sp>
      </p:grpSp>
      <p:grpSp>
        <p:nvGrpSpPr>
          <p:cNvPr id="29" name="Group 7">
            <a:extLst>
              <a:ext uri="{FF2B5EF4-FFF2-40B4-BE49-F238E27FC236}">
                <a16:creationId xmlns:a16="http://schemas.microsoft.com/office/drawing/2014/main" id="{3B51607D-0B18-4491-BD9C-874008C812F7}"/>
              </a:ext>
            </a:extLst>
          </p:cNvPr>
          <p:cNvGrpSpPr/>
          <p:nvPr/>
        </p:nvGrpSpPr>
        <p:grpSpPr>
          <a:xfrm>
            <a:off x="7035217" y="5143500"/>
            <a:ext cx="4000500" cy="4125436"/>
            <a:chOff x="0" y="0"/>
            <a:chExt cx="2955271" cy="3047565"/>
          </a:xfrm>
        </p:grpSpPr>
        <p:sp>
          <p:nvSpPr>
            <p:cNvPr id="30" name="Freeform 8">
              <a:extLst>
                <a:ext uri="{FF2B5EF4-FFF2-40B4-BE49-F238E27FC236}">
                  <a16:creationId xmlns:a16="http://schemas.microsoft.com/office/drawing/2014/main" id="{599F4834-8AC1-4C8C-9A94-0E72142EE557}"/>
                </a:ext>
              </a:extLst>
            </p:cNvPr>
            <p:cNvSpPr/>
            <p:nvPr/>
          </p:nvSpPr>
          <p:spPr>
            <a:xfrm>
              <a:off x="0" y="0"/>
              <a:ext cx="2955271" cy="3047565"/>
            </a:xfrm>
            <a:custGeom>
              <a:avLst/>
              <a:gdLst/>
              <a:ahLst/>
              <a:cxnLst/>
              <a:rect l="l" t="t" r="r" b="b"/>
              <a:pathLst>
                <a:path w="2955271" h="3963271">
                  <a:moveTo>
                    <a:pt x="0" y="0"/>
                  </a:moveTo>
                  <a:lnTo>
                    <a:pt x="0" y="3963271"/>
                  </a:lnTo>
                  <a:lnTo>
                    <a:pt x="2955271" y="3963271"/>
                  </a:lnTo>
                  <a:lnTo>
                    <a:pt x="2955271" y="0"/>
                  </a:lnTo>
                  <a:lnTo>
                    <a:pt x="0" y="0"/>
                  </a:lnTo>
                  <a:close/>
                  <a:moveTo>
                    <a:pt x="2894311" y="3902311"/>
                  </a:moveTo>
                  <a:lnTo>
                    <a:pt x="59690" y="3902311"/>
                  </a:lnTo>
                  <a:lnTo>
                    <a:pt x="59690" y="59690"/>
                  </a:lnTo>
                  <a:lnTo>
                    <a:pt x="2894311" y="59690"/>
                  </a:lnTo>
                  <a:lnTo>
                    <a:pt x="2894311" y="3902311"/>
                  </a:lnTo>
                  <a:close/>
                </a:path>
              </a:pathLst>
            </a:custGeom>
            <a:solidFill>
              <a:srgbClr val="32586D"/>
            </a:solidFill>
          </p:spPr>
        </p:sp>
      </p:grpSp>
      <p:grpSp>
        <p:nvGrpSpPr>
          <p:cNvPr id="31" name="Group 9">
            <a:extLst>
              <a:ext uri="{FF2B5EF4-FFF2-40B4-BE49-F238E27FC236}">
                <a16:creationId xmlns:a16="http://schemas.microsoft.com/office/drawing/2014/main" id="{EBE8115C-7B75-41F0-B7DD-4765F7123A1E}"/>
              </a:ext>
            </a:extLst>
          </p:cNvPr>
          <p:cNvGrpSpPr/>
          <p:nvPr/>
        </p:nvGrpSpPr>
        <p:grpSpPr>
          <a:xfrm>
            <a:off x="1759897" y="5143500"/>
            <a:ext cx="4000500" cy="4125436"/>
            <a:chOff x="0" y="0"/>
            <a:chExt cx="2955271" cy="3963271"/>
          </a:xfrm>
        </p:grpSpPr>
        <p:sp>
          <p:nvSpPr>
            <p:cNvPr id="32" name="Freeform 10">
              <a:extLst>
                <a:ext uri="{FF2B5EF4-FFF2-40B4-BE49-F238E27FC236}">
                  <a16:creationId xmlns:a16="http://schemas.microsoft.com/office/drawing/2014/main" id="{D399C08A-B4DC-46E0-A91F-AC05D7AD705F}"/>
                </a:ext>
              </a:extLst>
            </p:cNvPr>
            <p:cNvSpPr/>
            <p:nvPr/>
          </p:nvSpPr>
          <p:spPr>
            <a:xfrm>
              <a:off x="0" y="0"/>
              <a:ext cx="2955271" cy="3963271"/>
            </a:xfrm>
            <a:custGeom>
              <a:avLst/>
              <a:gdLst/>
              <a:ahLst/>
              <a:cxnLst/>
              <a:rect l="l" t="t" r="r" b="b"/>
              <a:pathLst>
                <a:path w="2955271" h="3963271">
                  <a:moveTo>
                    <a:pt x="0" y="0"/>
                  </a:moveTo>
                  <a:lnTo>
                    <a:pt x="0" y="3963271"/>
                  </a:lnTo>
                  <a:lnTo>
                    <a:pt x="2955271" y="3963271"/>
                  </a:lnTo>
                  <a:lnTo>
                    <a:pt x="2955271" y="0"/>
                  </a:lnTo>
                  <a:lnTo>
                    <a:pt x="0" y="0"/>
                  </a:lnTo>
                  <a:close/>
                  <a:moveTo>
                    <a:pt x="2894311" y="3902311"/>
                  </a:moveTo>
                  <a:lnTo>
                    <a:pt x="59690" y="3902311"/>
                  </a:lnTo>
                  <a:lnTo>
                    <a:pt x="59690" y="59690"/>
                  </a:lnTo>
                  <a:lnTo>
                    <a:pt x="2894311" y="59690"/>
                  </a:lnTo>
                  <a:lnTo>
                    <a:pt x="2894311" y="3902311"/>
                  </a:lnTo>
                  <a:close/>
                </a:path>
              </a:pathLst>
            </a:custGeom>
            <a:solidFill>
              <a:srgbClr val="32586D"/>
            </a:solidFill>
          </p:spPr>
        </p:sp>
      </p:grpSp>
      <p:sp>
        <p:nvSpPr>
          <p:cNvPr id="33" name="TextBox 18">
            <a:extLst>
              <a:ext uri="{FF2B5EF4-FFF2-40B4-BE49-F238E27FC236}">
                <a16:creationId xmlns:a16="http://schemas.microsoft.com/office/drawing/2014/main" id="{CBBB904C-B2C7-4BEA-B478-A473ED403CDD}"/>
              </a:ext>
            </a:extLst>
          </p:cNvPr>
          <p:cNvSpPr txBox="1"/>
          <p:nvPr/>
        </p:nvSpPr>
        <p:spPr>
          <a:xfrm>
            <a:off x="1999916" y="6650585"/>
            <a:ext cx="3520462" cy="1111266"/>
          </a:xfrm>
          <a:prstGeom prst="rect">
            <a:avLst/>
          </a:prstGeom>
        </p:spPr>
        <p:txBody>
          <a:bodyPr wrap="square" lIns="0" tIns="0" rIns="0" bIns="0" rtlCol="0" anchor="t">
            <a:spAutoFit/>
          </a:bodyPr>
          <a:lstStyle/>
          <a:p>
            <a:pPr algn="ctr">
              <a:lnSpc>
                <a:spcPts val="4479"/>
              </a:lnSpc>
            </a:pPr>
            <a:r>
              <a:rPr lang="pl-PL" sz="3199" spc="223" dirty="0">
                <a:solidFill>
                  <a:srgbClr val="004F62"/>
                </a:solidFill>
                <a:latin typeface="Montserrat Semi-Bold"/>
              </a:rPr>
              <a:t>Tożsamość</a:t>
            </a:r>
          </a:p>
          <a:p>
            <a:pPr algn="ctr">
              <a:lnSpc>
                <a:spcPts val="4479"/>
              </a:lnSpc>
            </a:pPr>
            <a:r>
              <a:rPr lang="pl-PL" sz="3199" spc="223" dirty="0">
                <a:solidFill>
                  <a:srgbClr val="004F62"/>
                </a:solidFill>
                <a:latin typeface="Montserrat Semi-Bold"/>
              </a:rPr>
              <a:t>Przedmiotowa</a:t>
            </a:r>
          </a:p>
        </p:txBody>
      </p:sp>
      <p:grpSp>
        <p:nvGrpSpPr>
          <p:cNvPr id="34" name="Group 7">
            <a:extLst>
              <a:ext uri="{FF2B5EF4-FFF2-40B4-BE49-F238E27FC236}">
                <a16:creationId xmlns:a16="http://schemas.microsoft.com/office/drawing/2014/main" id="{023E9DE2-D837-41DB-97E0-A5D48F62F8E1}"/>
              </a:ext>
            </a:extLst>
          </p:cNvPr>
          <p:cNvGrpSpPr/>
          <p:nvPr/>
        </p:nvGrpSpPr>
        <p:grpSpPr>
          <a:xfrm>
            <a:off x="12310538" y="5143500"/>
            <a:ext cx="4000500" cy="4125436"/>
            <a:chOff x="0" y="0"/>
            <a:chExt cx="2955271" cy="3963271"/>
          </a:xfrm>
        </p:grpSpPr>
        <p:sp>
          <p:nvSpPr>
            <p:cNvPr id="35" name="Freeform 8">
              <a:extLst>
                <a:ext uri="{FF2B5EF4-FFF2-40B4-BE49-F238E27FC236}">
                  <a16:creationId xmlns:a16="http://schemas.microsoft.com/office/drawing/2014/main" id="{9886370E-BBBD-414C-9B72-ACD53BDBBECA}"/>
                </a:ext>
              </a:extLst>
            </p:cNvPr>
            <p:cNvSpPr/>
            <p:nvPr/>
          </p:nvSpPr>
          <p:spPr>
            <a:xfrm>
              <a:off x="0" y="0"/>
              <a:ext cx="2955271" cy="3963271"/>
            </a:xfrm>
            <a:custGeom>
              <a:avLst/>
              <a:gdLst/>
              <a:ahLst/>
              <a:cxnLst/>
              <a:rect l="l" t="t" r="r" b="b"/>
              <a:pathLst>
                <a:path w="2955271" h="3963271">
                  <a:moveTo>
                    <a:pt x="0" y="0"/>
                  </a:moveTo>
                  <a:lnTo>
                    <a:pt x="0" y="3963271"/>
                  </a:lnTo>
                  <a:lnTo>
                    <a:pt x="2955271" y="3963271"/>
                  </a:lnTo>
                  <a:lnTo>
                    <a:pt x="2955271" y="0"/>
                  </a:lnTo>
                  <a:lnTo>
                    <a:pt x="0" y="0"/>
                  </a:lnTo>
                  <a:close/>
                  <a:moveTo>
                    <a:pt x="2894311" y="3902311"/>
                  </a:moveTo>
                  <a:lnTo>
                    <a:pt x="59690" y="3902311"/>
                  </a:lnTo>
                  <a:lnTo>
                    <a:pt x="59690" y="59690"/>
                  </a:lnTo>
                  <a:lnTo>
                    <a:pt x="2894311" y="59690"/>
                  </a:lnTo>
                  <a:lnTo>
                    <a:pt x="2894311" y="3902311"/>
                  </a:lnTo>
                  <a:close/>
                </a:path>
              </a:pathLst>
            </a:custGeom>
            <a:solidFill>
              <a:srgbClr val="32586D"/>
            </a:solidFill>
          </p:spPr>
        </p:sp>
      </p:grpSp>
      <p:sp>
        <p:nvSpPr>
          <p:cNvPr id="36" name="TextBox 18">
            <a:extLst>
              <a:ext uri="{FF2B5EF4-FFF2-40B4-BE49-F238E27FC236}">
                <a16:creationId xmlns:a16="http://schemas.microsoft.com/office/drawing/2014/main" id="{6E3D7FC3-CDA7-40CA-A4D6-F560E5AC9F4D}"/>
              </a:ext>
            </a:extLst>
          </p:cNvPr>
          <p:cNvSpPr txBox="1"/>
          <p:nvPr/>
        </p:nvSpPr>
        <p:spPr>
          <a:xfrm>
            <a:off x="7275236" y="6650585"/>
            <a:ext cx="3520462" cy="1111266"/>
          </a:xfrm>
          <a:prstGeom prst="rect">
            <a:avLst/>
          </a:prstGeom>
        </p:spPr>
        <p:txBody>
          <a:bodyPr wrap="square" lIns="0" tIns="0" rIns="0" bIns="0" rtlCol="0" anchor="t">
            <a:spAutoFit/>
          </a:bodyPr>
          <a:lstStyle/>
          <a:p>
            <a:pPr algn="ctr">
              <a:lnSpc>
                <a:spcPts val="4479"/>
              </a:lnSpc>
            </a:pPr>
            <a:r>
              <a:rPr lang="pl-PL" sz="3199" spc="223" dirty="0">
                <a:solidFill>
                  <a:srgbClr val="004F62"/>
                </a:solidFill>
                <a:latin typeface="Montserrat Semi-Bold"/>
              </a:rPr>
              <a:t>Tożsamość</a:t>
            </a:r>
          </a:p>
          <a:p>
            <a:pPr algn="ctr">
              <a:lnSpc>
                <a:spcPts val="4479"/>
              </a:lnSpc>
            </a:pPr>
            <a:r>
              <a:rPr lang="pl-PL" sz="3199" spc="223" dirty="0">
                <a:solidFill>
                  <a:srgbClr val="004F62"/>
                </a:solidFill>
                <a:latin typeface="Montserrat Semi-Bold"/>
              </a:rPr>
              <a:t>Czasowa</a:t>
            </a:r>
          </a:p>
        </p:txBody>
      </p:sp>
      <p:sp>
        <p:nvSpPr>
          <p:cNvPr id="37" name="TextBox 18">
            <a:extLst>
              <a:ext uri="{FF2B5EF4-FFF2-40B4-BE49-F238E27FC236}">
                <a16:creationId xmlns:a16="http://schemas.microsoft.com/office/drawing/2014/main" id="{3A2F75E0-0334-4C2A-BA2F-6490ED9A6B27}"/>
              </a:ext>
            </a:extLst>
          </p:cNvPr>
          <p:cNvSpPr txBox="1"/>
          <p:nvPr/>
        </p:nvSpPr>
        <p:spPr>
          <a:xfrm>
            <a:off x="12550557" y="6650585"/>
            <a:ext cx="3520462" cy="1111266"/>
          </a:xfrm>
          <a:prstGeom prst="rect">
            <a:avLst/>
          </a:prstGeom>
        </p:spPr>
        <p:txBody>
          <a:bodyPr wrap="square" lIns="0" tIns="0" rIns="0" bIns="0" rtlCol="0" anchor="t">
            <a:spAutoFit/>
          </a:bodyPr>
          <a:lstStyle/>
          <a:p>
            <a:pPr algn="ctr">
              <a:lnSpc>
                <a:spcPts val="4479"/>
              </a:lnSpc>
            </a:pPr>
            <a:r>
              <a:rPr lang="pl-PL" sz="3199" spc="223" dirty="0">
                <a:solidFill>
                  <a:srgbClr val="004F62"/>
                </a:solidFill>
                <a:latin typeface="Montserrat Semi-Bold"/>
              </a:rPr>
              <a:t>Tożsamość</a:t>
            </a:r>
          </a:p>
          <a:p>
            <a:pPr algn="ctr">
              <a:lnSpc>
                <a:spcPts val="4479"/>
              </a:lnSpc>
            </a:pPr>
            <a:r>
              <a:rPr lang="pl-PL" sz="3199" spc="223" dirty="0">
                <a:solidFill>
                  <a:srgbClr val="004F62"/>
                </a:solidFill>
                <a:latin typeface="Montserrat Semi-Bold"/>
              </a:rPr>
              <a:t>Podmiotowa</a:t>
            </a:r>
          </a:p>
        </p:txBody>
      </p:sp>
    </p:spTree>
    <p:extLst>
      <p:ext uri="{BB962C8B-B14F-4D97-AF65-F5344CB8AC3E}">
        <p14:creationId xmlns:p14="http://schemas.microsoft.com/office/powerpoint/2010/main" val="3511879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2700000">
            <a:off x="1941655" y="1470194"/>
            <a:ext cx="4236575" cy="45719"/>
          </a:xfrm>
          <a:prstGeom prst="rect">
            <a:avLst/>
          </a:prstGeom>
          <a:solidFill>
            <a:srgbClr val="004F62"/>
          </a:solidFill>
        </p:spPr>
      </p:sp>
      <p:sp>
        <p:nvSpPr>
          <p:cNvPr id="4" name="AutoShape 4"/>
          <p:cNvSpPr/>
          <p:nvPr/>
        </p:nvSpPr>
        <p:spPr>
          <a:xfrm rot="-2700000" flipH="1">
            <a:off x="17277934" y="7610854"/>
            <a:ext cx="45719" cy="2813880"/>
          </a:xfrm>
          <a:prstGeom prst="rect">
            <a:avLst/>
          </a:prstGeom>
          <a:solidFill>
            <a:srgbClr val="004F62"/>
          </a:solidFill>
        </p:spPr>
      </p:sp>
      <p:pic>
        <p:nvPicPr>
          <p:cNvPr id="6" name="Picture 6"/>
          <p:cNvPicPr>
            <a:picLocks noChangeAspect="1"/>
          </p:cNvPicPr>
          <p:nvPr/>
        </p:nvPicPr>
        <p:blipFill>
          <a:blip r:embed="rId2"/>
          <a:srcRect/>
          <a:stretch>
            <a:fillRect/>
          </a:stretch>
        </p:blipFill>
        <p:spPr>
          <a:xfrm>
            <a:off x="14116513" y="580005"/>
            <a:ext cx="3364054" cy="821302"/>
          </a:xfrm>
          <a:prstGeom prst="rect">
            <a:avLst/>
          </a:prstGeom>
        </p:spPr>
      </p:pic>
      <p:grpSp>
        <p:nvGrpSpPr>
          <p:cNvPr id="13" name="Grupa 12">
            <a:extLst>
              <a:ext uri="{FF2B5EF4-FFF2-40B4-BE49-F238E27FC236}">
                <a16:creationId xmlns:a16="http://schemas.microsoft.com/office/drawing/2014/main" id="{01554B11-CD58-42AB-BA64-E99A3A6CE537}"/>
              </a:ext>
            </a:extLst>
          </p:cNvPr>
          <p:cNvGrpSpPr/>
          <p:nvPr/>
        </p:nvGrpSpPr>
        <p:grpSpPr>
          <a:xfrm>
            <a:off x="1521566" y="3695700"/>
            <a:ext cx="14328034" cy="4835325"/>
            <a:chOff x="1030461" y="3178771"/>
            <a:chExt cx="14768206" cy="4835325"/>
          </a:xfrm>
        </p:grpSpPr>
        <p:sp>
          <p:nvSpPr>
            <p:cNvPr id="7" name="TextBox 7"/>
            <p:cNvSpPr txBox="1"/>
            <p:nvPr/>
          </p:nvSpPr>
          <p:spPr>
            <a:xfrm>
              <a:off x="1030461" y="3178771"/>
              <a:ext cx="14766445" cy="1017010"/>
            </a:xfrm>
            <a:prstGeom prst="rect">
              <a:avLst/>
            </a:prstGeom>
          </p:spPr>
          <p:txBody>
            <a:bodyPr lIns="0" tIns="0" rIns="0" bIns="0" rtlCol="0" anchor="t">
              <a:spAutoFit/>
            </a:bodyPr>
            <a:lstStyle/>
            <a:p>
              <a:pPr lvl="0">
                <a:lnSpc>
                  <a:spcPts val="8400"/>
                </a:lnSpc>
              </a:pPr>
              <a:r>
                <a:rPr lang="pl-PL" sz="6000" spc="-70" dirty="0">
                  <a:solidFill>
                    <a:srgbClr val="004F62"/>
                  </a:solidFill>
                  <a:latin typeface="Montserrat Semi-Bold Bold"/>
                </a:rPr>
                <a:t>Szacowanie wartości zamówienia</a:t>
              </a:r>
            </a:p>
          </p:txBody>
        </p:sp>
        <p:sp>
          <p:nvSpPr>
            <p:cNvPr id="9" name="TextBox 9"/>
            <p:cNvSpPr txBox="1"/>
            <p:nvPr/>
          </p:nvSpPr>
          <p:spPr>
            <a:xfrm>
              <a:off x="1030461" y="4475563"/>
              <a:ext cx="14768206" cy="3538533"/>
            </a:xfrm>
            <a:prstGeom prst="rect">
              <a:avLst/>
            </a:prstGeom>
          </p:spPr>
          <p:txBody>
            <a:bodyPr lIns="0" tIns="0" rIns="0" bIns="0" rtlCol="0" anchor="t">
              <a:spAutoFit/>
            </a:bodyPr>
            <a:lstStyle/>
            <a:p>
              <a:pPr lvl="0" algn="just">
                <a:lnSpc>
                  <a:spcPts val="4025"/>
                </a:lnSpc>
              </a:pPr>
              <a:r>
                <a:rPr lang="pl-PL" sz="2400" spc="26" dirty="0">
                  <a:solidFill>
                    <a:srgbClr val="373636"/>
                  </a:solidFill>
                  <a:latin typeface="Montserrat Extra-Light Bold"/>
                </a:rPr>
                <a:t>Podstawą określenia wartości zamówienia jest ustalone z należytą starannością </a:t>
              </a:r>
              <a:r>
                <a:rPr lang="pl-PL" sz="2400" dirty="0">
                  <a:solidFill>
                    <a:srgbClr val="004F62"/>
                  </a:solidFill>
                  <a:latin typeface="Montserrat Semi-Bold Bold"/>
                </a:rPr>
                <a:t>całkowite szacunkowe wynagrodzenie Wykonawcy, </a:t>
              </a:r>
              <a:r>
                <a:rPr lang="pl-PL" sz="2400" b="1" dirty="0">
                  <a:solidFill>
                    <a:srgbClr val="004F62"/>
                  </a:solidFill>
                  <a:latin typeface="Montserrat Semi-Bold Bold"/>
                </a:rPr>
                <a:t>bez</a:t>
              </a:r>
              <a:r>
                <a:rPr lang="pl-PL" sz="2400" dirty="0">
                  <a:solidFill>
                    <a:srgbClr val="004F62"/>
                  </a:solidFill>
                  <a:latin typeface="Montserrat Semi-Bold Bold"/>
                </a:rPr>
                <a:t> podatku od towarów i usług (netto).</a:t>
              </a:r>
            </a:p>
            <a:p>
              <a:pPr lvl="0" algn="just">
                <a:lnSpc>
                  <a:spcPts val="4025"/>
                </a:lnSpc>
              </a:pPr>
              <a:br>
                <a:rPr lang="pl-PL" sz="2400" spc="26" dirty="0">
                  <a:solidFill>
                    <a:srgbClr val="373636"/>
                  </a:solidFill>
                  <a:latin typeface="Montserrat Extra-Light Bold"/>
                </a:rPr>
              </a:br>
              <a:r>
                <a:rPr lang="pl-PL" sz="2400" spc="26" dirty="0">
                  <a:solidFill>
                    <a:srgbClr val="373636"/>
                  </a:solidFill>
                  <a:latin typeface="Montserrat Extra-Light Bold"/>
                </a:rPr>
                <a:t>Ustalenia wartości zamówienia dokonuje się nie wcześniej niż </a:t>
              </a:r>
              <a:r>
                <a:rPr lang="pl-PL" sz="2400" b="1" dirty="0">
                  <a:solidFill>
                    <a:srgbClr val="004F62"/>
                  </a:solidFill>
                  <a:latin typeface="Montserrat Semi-Bold Bold"/>
                </a:rPr>
                <a:t>3 miesiące </a:t>
              </a:r>
              <a:r>
                <a:rPr lang="pl-PL" sz="2400" spc="26" dirty="0">
                  <a:solidFill>
                    <a:srgbClr val="373636"/>
                  </a:solidFill>
                  <a:latin typeface="Montserrat Extra-Light Bold"/>
                </a:rPr>
                <a:t>przed dniem wszczęcia postępowania o udzielenie zamówienia, jeżeli przedmiotem zamówienia są dostawy lub usługi oraz nie wcześniej niż 6 miesięcy, jeżeli przedmiotem zamówienia są roboty budowlane.</a:t>
              </a:r>
            </a:p>
          </p:txBody>
        </p:sp>
      </p:grpSp>
      <p:pic>
        <p:nvPicPr>
          <p:cNvPr id="11" name="Obraz 10">
            <a:extLst>
              <a:ext uri="{FF2B5EF4-FFF2-40B4-BE49-F238E27FC236}">
                <a16:creationId xmlns:a16="http://schemas.microsoft.com/office/drawing/2014/main" id="{C1261BC7-071A-410E-99A2-E22E749207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989" t="58586" r="5701"/>
          <a:stretch/>
        </p:blipFill>
        <p:spPr>
          <a:xfrm>
            <a:off x="0" y="0"/>
            <a:ext cx="5131841" cy="2712491"/>
          </a:xfrm>
          <a:prstGeom prst="rect">
            <a:avLst/>
          </a:prstGeom>
        </p:spPr>
      </p:pic>
      <p:pic>
        <p:nvPicPr>
          <p:cNvPr id="12" name="Picture 11">
            <a:extLst>
              <a:ext uri="{FF2B5EF4-FFF2-40B4-BE49-F238E27FC236}">
                <a16:creationId xmlns:a16="http://schemas.microsoft.com/office/drawing/2014/main" id="{0E6B2E7A-DCEC-4659-AC61-10872C008F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5400" y="364947"/>
            <a:ext cx="1702439" cy="1036360"/>
          </a:xfrm>
          <a:prstGeom prst="rect">
            <a:avLst/>
          </a:prstGeom>
        </p:spPr>
      </p:pic>
      <p:pic>
        <p:nvPicPr>
          <p:cNvPr id="15" name="Obraz 14">
            <a:extLst>
              <a:ext uri="{FF2B5EF4-FFF2-40B4-BE49-F238E27FC236}">
                <a16:creationId xmlns:a16="http://schemas.microsoft.com/office/drawing/2014/main" id="{DE7EE8F0-8A78-47C1-B35C-B96F547525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6024"/>
          <a:stretch/>
        </p:blipFill>
        <p:spPr>
          <a:xfrm>
            <a:off x="16573331" y="5250658"/>
            <a:ext cx="1714669" cy="5043962"/>
          </a:xfrm>
          <a:prstGeom prst="rect">
            <a:avLst/>
          </a:prstGeom>
        </p:spPr>
      </p:pic>
    </p:spTree>
    <p:extLst>
      <p:ext uri="{BB962C8B-B14F-4D97-AF65-F5344CB8AC3E}">
        <p14:creationId xmlns:p14="http://schemas.microsoft.com/office/powerpoint/2010/main" val="2406796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2700000">
            <a:off x="1941655" y="1470194"/>
            <a:ext cx="4236575" cy="45719"/>
          </a:xfrm>
          <a:prstGeom prst="rect">
            <a:avLst/>
          </a:prstGeom>
          <a:solidFill>
            <a:srgbClr val="004F62"/>
          </a:solidFill>
        </p:spPr>
      </p:sp>
      <p:sp>
        <p:nvSpPr>
          <p:cNvPr id="4" name="AutoShape 4"/>
          <p:cNvSpPr/>
          <p:nvPr/>
        </p:nvSpPr>
        <p:spPr>
          <a:xfrm rot="-2700000" flipH="1">
            <a:off x="17277934" y="7610854"/>
            <a:ext cx="45719" cy="2813880"/>
          </a:xfrm>
          <a:prstGeom prst="rect">
            <a:avLst/>
          </a:prstGeom>
          <a:solidFill>
            <a:srgbClr val="004F62"/>
          </a:solidFill>
        </p:spPr>
      </p:sp>
      <p:pic>
        <p:nvPicPr>
          <p:cNvPr id="6" name="Picture 6"/>
          <p:cNvPicPr>
            <a:picLocks noChangeAspect="1"/>
          </p:cNvPicPr>
          <p:nvPr/>
        </p:nvPicPr>
        <p:blipFill>
          <a:blip r:embed="rId2"/>
          <a:srcRect/>
          <a:stretch>
            <a:fillRect/>
          </a:stretch>
        </p:blipFill>
        <p:spPr>
          <a:xfrm>
            <a:off x="14116513" y="580005"/>
            <a:ext cx="3364054" cy="821302"/>
          </a:xfrm>
          <a:prstGeom prst="rect">
            <a:avLst/>
          </a:prstGeom>
        </p:spPr>
      </p:pic>
      <p:grpSp>
        <p:nvGrpSpPr>
          <p:cNvPr id="13" name="Grupa 12">
            <a:extLst>
              <a:ext uri="{FF2B5EF4-FFF2-40B4-BE49-F238E27FC236}">
                <a16:creationId xmlns:a16="http://schemas.microsoft.com/office/drawing/2014/main" id="{01554B11-CD58-42AB-BA64-E99A3A6CE537}"/>
              </a:ext>
            </a:extLst>
          </p:cNvPr>
          <p:cNvGrpSpPr/>
          <p:nvPr/>
        </p:nvGrpSpPr>
        <p:grpSpPr>
          <a:xfrm>
            <a:off x="1521566" y="3695700"/>
            <a:ext cx="14328034" cy="5501108"/>
            <a:chOff x="1030461" y="3178771"/>
            <a:chExt cx="14768206" cy="5501108"/>
          </a:xfrm>
        </p:grpSpPr>
        <p:sp>
          <p:nvSpPr>
            <p:cNvPr id="7" name="TextBox 7"/>
            <p:cNvSpPr txBox="1"/>
            <p:nvPr/>
          </p:nvSpPr>
          <p:spPr>
            <a:xfrm>
              <a:off x="1030461" y="3178771"/>
              <a:ext cx="14766445" cy="1017010"/>
            </a:xfrm>
            <a:prstGeom prst="rect">
              <a:avLst/>
            </a:prstGeom>
          </p:spPr>
          <p:txBody>
            <a:bodyPr lIns="0" tIns="0" rIns="0" bIns="0" rtlCol="0" anchor="t">
              <a:spAutoFit/>
            </a:bodyPr>
            <a:lstStyle/>
            <a:p>
              <a:pPr lvl="0">
                <a:lnSpc>
                  <a:spcPts val="8400"/>
                </a:lnSpc>
              </a:pPr>
              <a:r>
                <a:rPr lang="pl-PL" sz="6000" spc="-70" dirty="0">
                  <a:solidFill>
                    <a:srgbClr val="004F62"/>
                  </a:solidFill>
                  <a:latin typeface="Montserrat Semi-Bold Bold"/>
                </a:rPr>
                <a:t>Szacowanie wartości zamówienia</a:t>
              </a:r>
            </a:p>
          </p:txBody>
        </p:sp>
        <p:sp>
          <p:nvSpPr>
            <p:cNvPr id="9" name="TextBox 9"/>
            <p:cNvSpPr txBox="1"/>
            <p:nvPr/>
          </p:nvSpPr>
          <p:spPr>
            <a:xfrm>
              <a:off x="1030461" y="4628385"/>
              <a:ext cx="14768206" cy="4051494"/>
            </a:xfrm>
            <a:prstGeom prst="rect">
              <a:avLst/>
            </a:prstGeom>
          </p:spPr>
          <p:txBody>
            <a:bodyPr lIns="0" tIns="0" rIns="0" bIns="0" rtlCol="0" anchor="t">
              <a:spAutoFit/>
            </a:bodyPr>
            <a:lstStyle/>
            <a:p>
              <a:pPr lvl="0">
                <a:lnSpc>
                  <a:spcPts val="4025"/>
                </a:lnSpc>
              </a:pPr>
              <a:r>
                <a:rPr lang="pl-PL" sz="2800" dirty="0">
                  <a:solidFill>
                    <a:srgbClr val="004F62"/>
                  </a:solidFill>
                  <a:latin typeface="Montserrat Semi-Bold Bold"/>
                </a:rPr>
                <a:t>Należy w szczególności zwrócić uwagę na: </a:t>
              </a:r>
              <a:br>
                <a:rPr lang="pl-PL" sz="2400" dirty="0">
                  <a:solidFill>
                    <a:srgbClr val="004F62"/>
                  </a:solidFill>
                  <a:latin typeface="Montserrat Semi-Bold Bold"/>
                </a:rPr>
              </a:br>
              <a:endParaRPr lang="pl-PL" sz="1400" spc="26" dirty="0">
                <a:solidFill>
                  <a:srgbClr val="373636"/>
                </a:solidFill>
                <a:latin typeface="Montserrat Extra-Light Bold"/>
              </a:endParaRPr>
            </a:p>
            <a:p>
              <a:pPr lvl="0" algn="just">
                <a:lnSpc>
                  <a:spcPts val="4025"/>
                </a:lnSpc>
              </a:pPr>
              <a:r>
                <a:rPr lang="pl-PL" sz="2400" spc="26" dirty="0">
                  <a:solidFill>
                    <a:srgbClr val="373636"/>
                  </a:solidFill>
                  <a:latin typeface="Montserrat Extra-Light Bold"/>
                </a:rPr>
                <a:t>- </a:t>
              </a:r>
              <a:r>
                <a:rPr lang="pl-PL" sz="2400" dirty="0">
                  <a:solidFill>
                    <a:srgbClr val="004F62"/>
                  </a:solidFill>
                  <a:latin typeface="Montserrat Semi-Bold Bold"/>
                </a:rPr>
                <a:t>należytą staranność </a:t>
              </a:r>
              <a:r>
                <a:rPr lang="pl-PL" sz="2400" spc="26" dirty="0">
                  <a:solidFill>
                    <a:srgbClr val="373636"/>
                  </a:solidFill>
                  <a:latin typeface="Montserrat Extra-Light Bold"/>
                </a:rPr>
                <a:t>- ustalenie wartość zamówienia na podstawie opisu przedmiotu zamówienia i wszystkich znanych okoliczności mogących mieć wpływ na sporządzenie oferty przez potencjalnych wykonawców – w tym w szczególności na cenę oraz czas trwania,</a:t>
              </a:r>
            </a:p>
            <a:p>
              <a:pPr lvl="0">
                <a:lnSpc>
                  <a:spcPts val="4025"/>
                </a:lnSpc>
              </a:pPr>
              <a:r>
                <a:rPr lang="pl-PL" sz="2400" spc="26" dirty="0">
                  <a:solidFill>
                    <a:srgbClr val="373636"/>
                  </a:solidFill>
                  <a:latin typeface="Montserrat Extra-Light Bold"/>
                </a:rPr>
                <a:t>- </a:t>
              </a:r>
              <a:r>
                <a:rPr lang="pl-PL" sz="2400" dirty="0">
                  <a:solidFill>
                    <a:srgbClr val="004F62"/>
                  </a:solidFill>
                  <a:latin typeface="Montserrat Semi-Bold Bold"/>
                </a:rPr>
                <a:t>ryzyko przekroczenia progu</a:t>
              </a:r>
              <a:r>
                <a:rPr lang="pl-PL" sz="2400" spc="26" dirty="0">
                  <a:solidFill>
                    <a:srgbClr val="373636"/>
                  </a:solidFill>
                  <a:latin typeface="Montserrat Extra-Light Bold"/>
                </a:rPr>
                <a:t>,</a:t>
              </a:r>
            </a:p>
            <a:p>
              <a:pPr lvl="0" algn="just">
                <a:lnSpc>
                  <a:spcPts val="4025"/>
                </a:lnSpc>
              </a:pPr>
              <a:r>
                <a:rPr lang="pl-PL" sz="2400" spc="26" dirty="0">
                  <a:solidFill>
                    <a:srgbClr val="373636"/>
                  </a:solidFill>
                  <a:latin typeface="Montserrat Extra-Light Bold"/>
                </a:rPr>
                <a:t>- w projektach warto </a:t>
              </a:r>
              <a:r>
                <a:rPr lang="pl-PL" sz="2400" dirty="0">
                  <a:solidFill>
                    <a:srgbClr val="004F62"/>
                  </a:solidFill>
                  <a:latin typeface="Montserrat Semi-Bold Bold"/>
                </a:rPr>
                <a:t>udokumentować trzy oferty </a:t>
              </a:r>
              <a:r>
                <a:rPr lang="pl-PL" sz="2400" spc="26" dirty="0">
                  <a:solidFill>
                    <a:srgbClr val="373636"/>
                  </a:solidFill>
                  <a:latin typeface="Montserrat Extra-Light Bold"/>
                </a:rPr>
                <a:t>wraz z protokołem z szacowania wartości zamówienia (zapewnienie prawidłowej ścieżki audytu).</a:t>
              </a:r>
            </a:p>
          </p:txBody>
        </p:sp>
      </p:grpSp>
      <p:pic>
        <p:nvPicPr>
          <p:cNvPr id="11" name="Obraz 10">
            <a:extLst>
              <a:ext uri="{FF2B5EF4-FFF2-40B4-BE49-F238E27FC236}">
                <a16:creationId xmlns:a16="http://schemas.microsoft.com/office/drawing/2014/main" id="{C1261BC7-071A-410E-99A2-E22E749207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989" t="58586" r="5701"/>
          <a:stretch/>
        </p:blipFill>
        <p:spPr>
          <a:xfrm>
            <a:off x="0" y="0"/>
            <a:ext cx="5131841" cy="2712491"/>
          </a:xfrm>
          <a:prstGeom prst="rect">
            <a:avLst/>
          </a:prstGeom>
        </p:spPr>
      </p:pic>
      <p:pic>
        <p:nvPicPr>
          <p:cNvPr id="12" name="Picture 11">
            <a:extLst>
              <a:ext uri="{FF2B5EF4-FFF2-40B4-BE49-F238E27FC236}">
                <a16:creationId xmlns:a16="http://schemas.microsoft.com/office/drawing/2014/main" id="{0E6B2E7A-DCEC-4659-AC61-10872C008F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5400" y="364947"/>
            <a:ext cx="1702439" cy="1036360"/>
          </a:xfrm>
          <a:prstGeom prst="rect">
            <a:avLst/>
          </a:prstGeom>
        </p:spPr>
      </p:pic>
      <p:pic>
        <p:nvPicPr>
          <p:cNvPr id="15" name="Obraz 14">
            <a:extLst>
              <a:ext uri="{FF2B5EF4-FFF2-40B4-BE49-F238E27FC236}">
                <a16:creationId xmlns:a16="http://schemas.microsoft.com/office/drawing/2014/main" id="{DE7EE8F0-8A78-47C1-B35C-B96F547525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6024"/>
          <a:stretch/>
        </p:blipFill>
        <p:spPr>
          <a:xfrm>
            <a:off x="16573331" y="5250658"/>
            <a:ext cx="1714669" cy="5043962"/>
          </a:xfrm>
          <a:prstGeom prst="rect">
            <a:avLst/>
          </a:prstGeom>
        </p:spPr>
      </p:pic>
    </p:spTree>
    <p:extLst>
      <p:ext uri="{BB962C8B-B14F-4D97-AF65-F5344CB8AC3E}">
        <p14:creationId xmlns:p14="http://schemas.microsoft.com/office/powerpoint/2010/main" val="1819298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53D5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0"/>
          </a:blip>
          <a:srcRect l="12951"/>
          <a:stretch>
            <a:fillRect/>
          </a:stretch>
        </p:blipFill>
        <p:spPr>
          <a:xfrm>
            <a:off x="0" y="0"/>
            <a:ext cx="13407088" cy="10287000"/>
          </a:xfrm>
          <a:prstGeom prst="rect">
            <a:avLst/>
          </a:prstGeom>
        </p:spPr>
      </p:pic>
      <p:pic>
        <p:nvPicPr>
          <p:cNvPr id="14" name="Obraz 13">
            <a:extLst>
              <a:ext uri="{FF2B5EF4-FFF2-40B4-BE49-F238E27FC236}">
                <a16:creationId xmlns:a16="http://schemas.microsoft.com/office/drawing/2014/main" id="{B3B8FB02-5A30-4FC8-A912-B06E465964C4}"/>
              </a:ext>
            </a:extLst>
          </p:cNvPr>
          <p:cNvPicPr>
            <a:picLocks noChangeAspect="1"/>
          </p:cNvPicPr>
          <p:nvPr/>
        </p:nvPicPr>
        <p:blipFill rotWithShape="1">
          <a:blip r:embed="rId3">
            <a:extLst>
              <a:ext uri="{28A0092B-C50C-407E-A947-70E740481C1C}">
                <a14:useLocalDpi xmlns:a14="http://schemas.microsoft.com/office/drawing/2010/main" val="0"/>
              </a:ext>
            </a:extLst>
          </a:blip>
          <a:srcRect l="4410" t="31868" r="36528" b="34910"/>
          <a:stretch/>
        </p:blipFill>
        <p:spPr>
          <a:xfrm>
            <a:off x="-1" y="-1"/>
            <a:ext cx="18288000" cy="10287000"/>
          </a:xfrm>
          <a:prstGeom prst="rect">
            <a:avLst/>
          </a:prstGeom>
        </p:spPr>
      </p:pic>
      <p:sp>
        <p:nvSpPr>
          <p:cNvPr id="15" name="AutoShape 5">
            <a:extLst>
              <a:ext uri="{FF2B5EF4-FFF2-40B4-BE49-F238E27FC236}">
                <a16:creationId xmlns:a16="http://schemas.microsoft.com/office/drawing/2014/main" id="{DD6F2C31-B3B6-4E57-859D-82C4183AB426}"/>
              </a:ext>
            </a:extLst>
          </p:cNvPr>
          <p:cNvSpPr/>
          <p:nvPr/>
        </p:nvSpPr>
        <p:spPr>
          <a:xfrm rot="-2700000">
            <a:off x="1457965" y="1245922"/>
            <a:ext cx="3543047" cy="45985"/>
          </a:xfrm>
          <a:prstGeom prst="rect">
            <a:avLst/>
          </a:prstGeom>
          <a:solidFill>
            <a:srgbClr val="004F62"/>
          </a:solidFill>
        </p:spPr>
      </p:sp>
      <p:pic>
        <p:nvPicPr>
          <p:cNvPr id="16" name="Picture 8">
            <a:extLst>
              <a:ext uri="{FF2B5EF4-FFF2-40B4-BE49-F238E27FC236}">
                <a16:creationId xmlns:a16="http://schemas.microsoft.com/office/drawing/2014/main" id="{66ECC3A1-7C65-4680-BCE2-4EEFD1972E60}"/>
              </a:ext>
            </a:extLst>
          </p:cNvPr>
          <p:cNvPicPr>
            <a:picLocks noChangeAspect="1"/>
          </p:cNvPicPr>
          <p:nvPr/>
        </p:nvPicPr>
        <p:blipFill>
          <a:blip r:embed="rId4"/>
          <a:srcRect/>
          <a:stretch>
            <a:fillRect/>
          </a:stretch>
        </p:blipFill>
        <p:spPr>
          <a:xfrm>
            <a:off x="14116513" y="580005"/>
            <a:ext cx="3364054" cy="821302"/>
          </a:xfrm>
          <a:prstGeom prst="rect">
            <a:avLst/>
          </a:prstGeom>
        </p:spPr>
      </p:pic>
      <p:pic>
        <p:nvPicPr>
          <p:cNvPr id="17" name="Obraz 16">
            <a:extLst>
              <a:ext uri="{FF2B5EF4-FFF2-40B4-BE49-F238E27FC236}">
                <a16:creationId xmlns:a16="http://schemas.microsoft.com/office/drawing/2014/main" id="{7A77CF77-6FD1-4C09-B15D-6471899FB9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941" t="64995" r="13746"/>
          <a:stretch/>
        </p:blipFill>
        <p:spPr>
          <a:xfrm>
            <a:off x="-1" y="-1"/>
            <a:ext cx="3962401" cy="2224661"/>
          </a:xfrm>
          <a:prstGeom prst="rect">
            <a:avLst/>
          </a:prstGeom>
        </p:spPr>
      </p:pic>
      <p:pic>
        <p:nvPicPr>
          <p:cNvPr id="18" name="Picture 9">
            <a:extLst>
              <a:ext uri="{FF2B5EF4-FFF2-40B4-BE49-F238E27FC236}">
                <a16:creationId xmlns:a16="http://schemas.microsoft.com/office/drawing/2014/main" id="{4915D914-9C4E-4BD5-BEFA-27E50D97DE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05887" y="172975"/>
            <a:ext cx="1702439" cy="1036360"/>
          </a:xfrm>
          <a:prstGeom prst="rect">
            <a:avLst/>
          </a:prstGeom>
        </p:spPr>
      </p:pic>
      <p:graphicFrame>
        <p:nvGraphicFramePr>
          <p:cNvPr id="12" name="Tabela 11">
            <a:extLst>
              <a:ext uri="{FF2B5EF4-FFF2-40B4-BE49-F238E27FC236}">
                <a16:creationId xmlns:a16="http://schemas.microsoft.com/office/drawing/2014/main" id="{A55403F8-82D0-4ED5-82A2-63134A45A721}"/>
              </a:ext>
            </a:extLst>
          </p:cNvPr>
          <p:cNvGraphicFramePr>
            <a:graphicFrameLocks noGrp="1"/>
          </p:cNvGraphicFramePr>
          <p:nvPr>
            <p:extLst>
              <p:ext uri="{D42A27DB-BD31-4B8C-83A1-F6EECF244321}">
                <p14:modId xmlns:p14="http://schemas.microsoft.com/office/powerpoint/2010/main" val="4076866455"/>
              </p:ext>
            </p:extLst>
          </p:nvPr>
        </p:nvGraphicFramePr>
        <p:xfrm>
          <a:off x="8545659" y="2512775"/>
          <a:ext cx="8934908" cy="7020000"/>
        </p:xfrm>
        <a:graphic>
          <a:graphicData uri="http://schemas.openxmlformats.org/drawingml/2006/table">
            <a:tbl>
              <a:tblPr>
                <a:tableStyleId>{5C22544A-7EE6-4342-B048-85BDC9FD1C3A}</a:tableStyleId>
              </a:tblPr>
              <a:tblGrid>
                <a:gridCol w="8934908">
                  <a:extLst>
                    <a:ext uri="{9D8B030D-6E8A-4147-A177-3AD203B41FA5}">
                      <a16:colId xmlns:a16="http://schemas.microsoft.com/office/drawing/2014/main" val="931482623"/>
                    </a:ext>
                  </a:extLst>
                </a:gridCol>
              </a:tblGrid>
              <a:tr h="540000">
                <a:tc>
                  <a:txBody>
                    <a:bodyPr/>
                    <a:lstStyle/>
                    <a:p>
                      <a:pPr algn="l" fontAlgn="b"/>
                      <a:r>
                        <a:rPr lang="pl-PL" sz="2400" kern="1200" spc="26" dirty="0">
                          <a:solidFill>
                            <a:schemeClr val="bg1"/>
                          </a:solidFill>
                          <a:latin typeface="Montserrat Extra-Light Bold"/>
                          <a:ea typeface="+mn-ea"/>
                          <a:cs typeface="+mn-cs"/>
                        </a:rPr>
                        <a:t>Opracowanie</a:t>
                      </a:r>
                      <a:r>
                        <a:rPr lang="pl-PL" sz="2400" u="none" strike="noStrike" dirty="0">
                          <a:solidFill>
                            <a:schemeClr val="bg1"/>
                          </a:solidFill>
                          <a:effectLst/>
                        </a:rPr>
                        <a:t> </a:t>
                      </a:r>
                      <a:r>
                        <a:rPr lang="pl-PL" sz="2400" kern="1200" spc="26" dirty="0">
                          <a:solidFill>
                            <a:schemeClr val="bg1"/>
                          </a:solidFill>
                          <a:latin typeface="Montserrat Extra-Light Bold"/>
                          <a:ea typeface="+mn-ea"/>
                          <a:cs typeface="+mn-cs"/>
                        </a:rPr>
                        <a:t>OPZ, w tym specyfikacji technicznej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5B66"/>
                    </a:solidFill>
                  </a:tcPr>
                </a:tc>
                <a:extLst>
                  <a:ext uri="{0D108BD9-81ED-4DB2-BD59-A6C34878D82A}">
                    <a16:rowId xmlns:a16="http://schemas.microsoft.com/office/drawing/2014/main" val="3607378652"/>
                  </a:ext>
                </a:extLst>
              </a:tr>
              <a:tr h="540000">
                <a:tc>
                  <a:txBody>
                    <a:bodyPr/>
                    <a:lstStyle/>
                    <a:p>
                      <a:pPr algn="l" fontAlgn="b"/>
                      <a:r>
                        <a:rPr lang="pl-PL" sz="2400" kern="1200" spc="26" dirty="0">
                          <a:solidFill>
                            <a:schemeClr val="bg1"/>
                          </a:solidFill>
                          <a:latin typeface="Montserrat Extra-Light Bold"/>
                          <a:ea typeface="+mn-ea"/>
                          <a:cs typeface="+mn-cs"/>
                        </a:rPr>
                        <a:t>Weryfikacja OPZ pod kątem finansowym, prawnym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5B66"/>
                    </a:solidFill>
                  </a:tcPr>
                </a:tc>
                <a:extLst>
                  <a:ext uri="{0D108BD9-81ED-4DB2-BD59-A6C34878D82A}">
                    <a16:rowId xmlns:a16="http://schemas.microsoft.com/office/drawing/2014/main" val="1441358396"/>
                  </a:ext>
                </a:extLst>
              </a:tr>
              <a:tr h="540000">
                <a:tc>
                  <a:txBody>
                    <a:bodyPr/>
                    <a:lstStyle/>
                    <a:p>
                      <a:pPr algn="l" fontAlgn="b"/>
                      <a:r>
                        <a:rPr lang="pl-PL" sz="2400" u="none" strike="noStrike" dirty="0">
                          <a:solidFill>
                            <a:schemeClr val="bg1"/>
                          </a:solidFill>
                          <a:effectLst/>
                        </a:rPr>
                        <a:t> </a:t>
                      </a:r>
                      <a:r>
                        <a:rPr lang="pl-PL" sz="2400" kern="1200" spc="26" dirty="0">
                          <a:solidFill>
                            <a:schemeClr val="bg1"/>
                          </a:solidFill>
                          <a:latin typeface="Montserrat Extra-Light Bold"/>
                          <a:ea typeface="+mn-ea"/>
                          <a:cs typeface="+mn-cs"/>
                        </a:rPr>
                        <a:t>Szacowanie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5B66"/>
                    </a:solidFill>
                  </a:tcPr>
                </a:tc>
                <a:extLst>
                  <a:ext uri="{0D108BD9-81ED-4DB2-BD59-A6C34878D82A}">
                    <a16:rowId xmlns:a16="http://schemas.microsoft.com/office/drawing/2014/main" val="2681347829"/>
                  </a:ext>
                </a:extLst>
              </a:tr>
              <a:tr h="540000">
                <a:tc>
                  <a:txBody>
                    <a:bodyPr/>
                    <a:lstStyle/>
                    <a:p>
                      <a:pPr algn="l" fontAlgn="b"/>
                      <a:r>
                        <a:rPr lang="pl-PL" sz="2400" u="none" strike="noStrike" dirty="0">
                          <a:solidFill>
                            <a:schemeClr val="bg1"/>
                          </a:solidFill>
                          <a:effectLst/>
                        </a:rPr>
                        <a:t> </a:t>
                      </a:r>
                      <a:r>
                        <a:rPr lang="pl-PL" sz="2400" kern="1200" spc="26" dirty="0">
                          <a:solidFill>
                            <a:schemeClr val="bg1"/>
                          </a:solidFill>
                          <a:latin typeface="Montserrat Extra-Light Bold"/>
                          <a:ea typeface="+mn-ea"/>
                          <a:cs typeface="+mn-cs"/>
                        </a:rPr>
                        <a:t>Opracowanie SWZ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5B66"/>
                    </a:solidFill>
                  </a:tcPr>
                </a:tc>
                <a:extLst>
                  <a:ext uri="{0D108BD9-81ED-4DB2-BD59-A6C34878D82A}">
                    <a16:rowId xmlns:a16="http://schemas.microsoft.com/office/drawing/2014/main" val="350450445"/>
                  </a:ext>
                </a:extLst>
              </a:tr>
              <a:tr h="540000">
                <a:tc>
                  <a:txBody>
                    <a:bodyPr/>
                    <a:lstStyle/>
                    <a:p>
                      <a:pPr algn="l" fontAlgn="b"/>
                      <a:r>
                        <a:rPr lang="pl-PL" sz="2400" u="none" strike="noStrike" dirty="0">
                          <a:solidFill>
                            <a:schemeClr val="bg1"/>
                          </a:solidFill>
                          <a:effectLst/>
                        </a:rPr>
                        <a:t> </a:t>
                      </a:r>
                      <a:r>
                        <a:rPr lang="pl-PL" sz="2400" kern="1200" spc="26" dirty="0">
                          <a:solidFill>
                            <a:schemeClr val="bg1"/>
                          </a:solidFill>
                          <a:latin typeface="Montserrat Extra-Light Bold"/>
                          <a:ea typeface="+mn-ea"/>
                          <a:cs typeface="+mn-cs"/>
                        </a:rPr>
                        <a:t>Sporządzenie umowy przez prawnika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5B66"/>
                    </a:solidFill>
                  </a:tcPr>
                </a:tc>
                <a:extLst>
                  <a:ext uri="{0D108BD9-81ED-4DB2-BD59-A6C34878D82A}">
                    <a16:rowId xmlns:a16="http://schemas.microsoft.com/office/drawing/2014/main" val="2680835159"/>
                  </a:ext>
                </a:extLst>
              </a:tr>
              <a:tr h="540000">
                <a:tc>
                  <a:txBody>
                    <a:bodyPr/>
                    <a:lstStyle/>
                    <a:p>
                      <a:pPr algn="l" fontAlgn="b"/>
                      <a:r>
                        <a:rPr lang="pl-PL" sz="2400" u="none" strike="noStrike" dirty="0">
                          <a:solidFill>
                            <a:schemeClr val="bg1"/>
                          </a:solidFill>
                          <a:effectLst/>
                        </a:rPr>
                        <a:t> </a:t>
                      </a:r>
                      <a:r>
                        <a:rPr lang="pl-PL" sz="2400" kern="1200" spc="26" dirty="0">
                          <a:solidFill>
                            <a:schemeClr val="bg1"/>
                          </a:solidFill>
                          <a:latin typeface="Montserrat Extra-Light Bold"/>
                          <a:ea typeface="+mn-ea"/>
                          <a:cs typeface="+mn-cs"/>
                        </a:rPr>
                        <a:t>Weryfikacja SWZ przez Biuro Projektu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5B66"/>
                    </a:solidFill>
                  </a:tcPr>
                </a:tc>
                <a:extLst>
                  <a:ext uri="{0D108BD9-81ED-4DB2-BD59-A6C34878D82A}">
                    <a16:rowId xmlns:a16="http://schemas.microsoft.com/office/drawing/2014/main" val="2473307037"/>
                  </a:ext>
                </a:extLst>
              </a:tr>
              <a:tr h="540000">
                <a:tc>
                  <a:txBody>
                    <a:bodyPr/>
                    <a:lstStyle/>
                    <a:p>
                      <a:pPr algn="l" fontAlgn="b"/>
                      <a:r>
                        <a:rPr lang="pl-PL" sz="2400" u="none" strike="noStrike" dirty="0">
                          <a:solidFill>
                            <a:schemeClr val="bg1"/>
                          </a:solidFill>
                          <a:effectLst/>
                        </a:rPr>
                        <a:t> </a:t>
                      </a:r>
                      <a:r>
                        <a:rPr lang="pl-PL" sz="2400" kern="1200" spc="26" dirty="0">
                          <a:solidFill>
                            <a:schemeClr val="bg1"/>
                          </a:solidFill>
                          <a:latin typeface="Montserrat Extra-Light Bold"/>
                          <a:ea typeface="+mn-ea"/>
                          <a:cs typeface="+mn-cs"/>
                        </a:rPr>
                        <a:t>Zatwierdzenie SWZ przez JM Rektora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5B66"/>
                    </a:solidFill>
                  </a:tcPr>
                </a:tc>
                <a:extLst>
                  <a:ext uri="{0D108BD9-81ED-4DB2-BD59-A6C34878D82A}">
                    <a16:rowId xmlns:a16="http://schemas.microsoft.com/office/drawing/2014/main" val="1415512525"/>
                  </a:ext>
                </a:extLst>
              </a:tr>
              <a:tr h="540000">
                <a:tc>
                  <a:txBody>
                    <a:bodyPr/>
                    <a:lstStyle/>
                    <a:p>
                      <a:pPr algn="l" fontAlgn="b"/>
                      <a:r>
                        <a:rPr lang="pl-PL" sz="2400" b="1" u="none" strike="noStrike" dirty="0">
                          <a:solidFill>
                            <a:schemeClr val="bg1"/>
                          </a:solidFill>
                          <a:effectLst/>
                        </a:rPr>
                        <a:t> </a:t>
                      </a:r>
                      <a:r>
                        <a:rPr lang="pl-PL" sz="2400" kern="1200" dirty="0">
                          <a:solidFill>
                            <a:schemeClr val="bg1"/>
                          </a:solidFill>
                          <a:latin typeface="Montserrat Semi-Bold Bold"/>
                          <a:ea typeface="+mn-ea"/>
                          <a:cs typeface="+mn-cs"/>
                        </a:rPr>
                        <a:t>Ogłoszenie przetargu </a:t>
                      </a:r>
                      <a:r>
                        <a:rPr lang="pl-PL" sz="2400" i="1" kern="1200" spc="26" dirty="0">
                          <a:solidFill>
                            <a:schemeClr val="bg1"/>
                          </a:solidFill>
                          <a:latin typeface="Montserrat Extra-Light Bold"/>
                          <a:ea typeface="+mn-ea"/>
                          <a:cs typeface="+mn-cs"/>
                        </a:rPr>
                        <a:t>- Pytania i wnioski o zmianę SWZ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5B66"/>
                    </a:solidFill>
                  </a:tcPr>
                </a:tc>
                <a:extLst>
                  <a:ext uri="{0D108BD9-81ED-4DB2-BD59-A6C34878D82A}">
                    <a16:rowId xmlns:a16="http://schemas.microsoft.com/office/drawing/2014/main" val="2979928833"/>
                  </a:ext>
                </a:extLst>
              </a:tr>
              <a:tr h="540000">
                <a:tc>
                  <a:txBody>
                    <a:bodyPr/>
                    <a:lstStyle/>
                    <a:p>
                      <a:pPr algn="l" fontAlgn="b"/>
                      <a:r>
                        <a:rPr lang="pl-PL" sz="2400" u="none" strike="noStrike" dirty="0">
                          <a:solidFill>
                            <a:schemeClr val="bg1"/>
                          </a:solidFill>
                          <a:effectLst/>
                        </a:rPr>
                        <a:t> </a:t>
                      </a:r>
                      <a:r>
                        <a:rPr lang="pl-PL" sz="2400" kern="1200" dirty="0">
                          <a:solidFill>
                            <a:schemeClr val="bg1"/>
                          </a:solidFill>
                          <a:latin typeface="Montserrat Semi-Bold Bold"/>
                          <a:ea typeface="+mn-ea"/>
                          <a:cs typeface="+mn-cs"/>
                        </a:rPr>
                        <a:t>Otwarcie – rozstrzygnięcie </a:t>
                      </a:r>
                      <a:r>
                        <a:rPr lang="pl-PL" sz="2400" i="1" kern="1200" spc="26" dirty="0">
                          <a:solidFill>
                            <a:schemeClr val="bg1"/>
                          </a:solidFill>
                          <a:latin typeface="Montserrat Extra-Light Bold"/>
                          <a:ea typeface="+mn-ea"/>
                          <a:cs typeface="+mn-cs"/>
                        </a:rPr>
                        <a:t>- Ocena ofert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5B66"/>
                    </a:solidFill>
                  </a:tcPr>
                </a:tc>
                <a:extLst>
                  <a:ext uri="{0D108BD9-81ED-4DB2-BD59-A6C34878D82A}">
                    <a16:rowId xmlns:a16="http://schemas.microsoft.com/office/drawing/2014/main" val="3505746345"/>
                  </a:ext>
                </a:extLst>
              </a:tr>
              <a:tr h="540000">
                <a:tc>
                  <a:txBody>
                    <a:bodyPr/>
                    <a:lstStyle/>
                    <a:p>
                      <a:pPr algn="l" fontAlgn="b"/>
                      <a:r>
                        <a:rPr lang="pl-PL" sz="2400" b="1" u="none" strike="noStrike" dirty="0">
                          <a:solidFill>
                            <a:schemeClr val="bg1"/>
                          </a:solidFill>
                          <a:effectLst/>
                        </a:rPr>
                        <a:t> </a:t>
                      </a:r>
                      <a:r>
                        <a:rPr lang="pl-PL" sz="2400" kern="1200" spc="26" dirty="0">
                          <a:solidFill>
                            <a:schemeClr val="bg1"/>
                          </a:solidFill>
                          <a:latin typeface="Montserrat Extra-Light Bold"/>
                          <a:ea typeface="+mn-ea"/>
                          <a:cs typeface="+mn-cs"/>
                        </a:rPr>
                        <a:t>Podpisywanie umowy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5B66"/>
                    </a:solidFill>
                  </a:tcPr>
                </a:tc>
                <a:extLst>
                  <a:ext uri="{0D108BD9-81ED-4DB2-BD59-A6C34878D82A}">
                    <a16:rowId xmlns:a16="http://schemas.microsoft.com/office/drawing/2014/main" val="3508118224"/>
                  </a:ext>
                </a:extLst>
              </a:tr>
              <a:tr h="540000">
                <a:tc>
                  <a:txBody>
                    <a:bodyPr/>
                    <a:lstStyle/>
                    <a:p>
                      <a:pPr algn="l" fontAlgn="b"/>
                      <a:r>
                        <a:rPr lang="pl-PL" sz="2400" u="none" strike="noStrike" dirty="0">
                          <a:solidFill>
                            <a:schemeClr val="bg1"/>
                          </a:solidFill>
                          <a:effectLst/>
                        </a:rPr>
                        <a:t> </a:t>
                      </a:r>
                      <a:r>
                        <a:rPr lang="pl-PL" sz="2400" kern="1200" spc="26" dirty="0">
                          <a:solidFill>
                            <a:schemeClr val="bg1"/>
                          </a:solidFill>
                          <a:latin typeface="Montserrat Extra-Light Bold"/>
                          <a:ea typeface="+mn-ea"/>
                          <a:cs typeface="+mn-cs"/>
                        </a:rPr>
                        <a:t>Realizacja umowy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5B66"/>
                    </a:solidFill>
                  </a:tcPr>
                </a:tc>
                <a:extLst>
                  <a:ext uri="{0D108BD9-81ED-4DB2-BD59-A6C34878D82A}">
                    <a16:rowId xmlns:a16="http://schemas.microsoft.com/office/drawing/2014/main" val="777413177"/>
                  </a:ext>
                </a:extLst>
              </a:tr>
              <a:tr h="540000">
                <a:tc>
                  <a:txBody>
                    <a:bodyPr/>
                    <a:lstStyle/>
                    <a:p>
                      <a:pPr algn="l" fontAlgn="b"/>
                      <a:r>
                        <a:rPr lang="pl-PL" sz="2400" u="none" strike="noStrike" dirty="0">
                          <a:solidFill>
                            <a:schemeClr val="bg1"/>
                          </a:solidFill>
                          <a:effectLst/>
                        </a:rPr>
                        <a:t> </a:t>
                      </a:r>
                      <a:r>
                        <a:rPr lang="pl-PL" sz="2400" kern="1200" dirty="0">
                          <a:solidFill>
                            <a:schemeClr val="bg1"/>
                          </a:solidFill>
                          <a:latin typeface="Montserrat Semi-Bold Bold"/>
                          <a:ea typeface="+mn-ea"/>
                          <a:cs typeface="+mn-cs"/>
                        </a:rPr>
                        <a:t>Dostawa </a:t>
                      </a:r>
                      <a:r>
                        <a:rPr lang="pl-PL" sz="2400" i="1" kern="1200" spc="26" dirty="0">
                          <a:solidFill>
                            <a:schemeClr val="bg1"/>
                          </a:solidFill>
                          <a:latin typeface="Montserrat Extra-Light Bold"/>
                          <a:ea typeface="+mn-ea"/>
                          <a:cs typeface="+mn-cs"/>
                        </a:rPr>
                        <a:t>- Czynności odbiorowe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5B66"/>
                    </a:solidFill>
                  </a:tcPr>
                </a:tc>
                <a:extLst>
                  <a:ext uri="{0D108BD9-81ED-4DB2-BD59-A6C34878D82A}">
                    <a16:rowId xmlns:a16="http://schemas.microsoft.com/office/drawing/2014/main" val="3152092322"/>
                  </a:ext>
                </a:extLst>
              </a:tr>
              <a:tr h="540000">
                <a:tc>
                  <a:txBody>
                    <a:bodyPr/>
                    <a:lstStyle/>
                    <a:p>
                      <a:pPr algn="l" fontAlgn="b"/>
                      <a:r>
                        <a:rPr lang="pl-PL" sz="2400" u="none" strike="noStrike" dirty="0">
                          <a:solidFill>
                            <a:schemeClr val="bg1"/>
                          </a:solidFill>
                          <a:effectLst/>
                        </a:rPr>
                        <a:t> </a:t>
                      </a:r>
                      <a:r>
                        <a:rPr lang="pl-PL" sz="2400" kern="1200" spc="26" dirty="0">
                          <a:solidFill>
                            <a:schemeClr val="bg1"/>
                          </a:solidFill>
                          <a:latin typeface="Montserrat Extra-Light Bold"/>
                          <a:ea typeface="+mn-ea"/>
                          <a:cs typeface="+mn-cs"/>
                        </a:rPr>
                        <a:t>Płatność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25B66"/>
                    </a:solidFill>
                  </a:tcPr>
                </a:tc>
                <a:extLst>
                  <a:ext uri="{0D108BD9-81ED-4DB2-BD59-A6C34878D82A}">
                    <a16:rowId xmlns:a16="http://schemas.microsoft.com/office/drawing/2014/main" val="3372024966"/>
                  </a:ext>
                </a:extLst>
              </a:tr>
            </a:tbl>
          </a:graphicData>
        </a:graphic>
      </p:graphicFrame>
      <p:sp>
        <p:nvSpPr>
          <p:cNvPr id="13" name="TextBox 11">
            <a:extLst>
              <a:ext uri="{FF2B5EF4-FFF2-40B4-BE49-F238E27FC236}">
                <a16:creationId xmlns:a16="http://schemas.microsoft.com/office/drawing/2014/main" id="{C400FB91-3E4E-4F07-81D8-C431D1237E6F}"/>
              </a:ext>
            </a:extLst>
          </p:cNvPr>
          <p:cNvSpPr txBox="1"/>
          <p:nvPr/>
        </p:nvSpPr>
        <p:spPr>
          <a:xfrm>
            <a:off x="2570140" y="2781300"/>
            <a:ext cx="5094490" cy="1073944"/>
          </a:xfrm>
          <a:prstGeom prst="rect">
            <a:avLst/>
          </a:prstGeom>
        </p:spPr>
        <p:txBody>
          <a:bodyPr wrap="square" lIns="0" tIns="0" rIns="0" bIns="0" rtlCol="0" anchor="t">
            <a:spAutoFit/>
          </a:bodyPr>
          <a:lstStyle/>
          <a:p>
            <a:pPr algn="r">
              <a:lnSpc>
                <a:spcPts val="8400"/>
              </a:lnSpc>
            </a:pPr>
            <a:r>
              <a:rPr lang="pl-PL" sz="7000" spc="-70" dirty="0">
                <a:solidFill>
                  <a:srgbClr val="004F62"/>
                </a:solidFill>
                <a:latin typeface="Montserrat Semi-Bold Bold"/>
              </a:rPr>
              <a:t>Procedura</a:t>
            </a:r>
          </a:p>
        </p:txBody>
      </p:sp>
    </p:spTree>
    <p:extLst>
      <p:ext uri="{BB962C8B-B14F-4D97-AF65-F5344CB8AC3E}">
        <p14:creationId xmlns:p14="http://schemas.microsoft.com/office/powerpoint/2010/main" val="3415972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rot="-2700000" flipV="1">
            <a:off x="894652" y="10016785"/>
            <a:ext cx="731063" cy="45719"/>
          </a:xfrm>
          <a:prstGeom prst="rect">
            <a:avLst/>
          </a:prstGeom>
          <a:solidFill>
            <a:srgbClr val="004F62"/>
          </a:solidFill>
        </p:spPr>
      </p:sp>
      <p:sp>
        <p:nvSpPr>
          <p:cNvPr id="5" name="AutoShape 5"/>
          <p:cNvSpPr/>
          <p:nvPr/>
        </p:nvSpPr>
        <p:spPr>
          <a:xfrm rot="-2700000" flipH="1">
            <a:off x="17698634" y="1318571"/>
            <a:ext cx="45719" cy="1682633"/>
          </a:xfrm>
          <a:prstGeom prst="rect">
            <a:avLst/>
          </a:prstGeom>
          <a:solidFill>
            <a:srgbClr val="004F62"/>
          </a:solidFill>
        </p:spPr>
      </p:sp>
      <p:grpSp>
        <p:nvGrpSpPr>
          <p:cNvPr id="7" name="Group 7"/>
          <p:cNvGrpSpPr/>
          <p:nvPr/>
        </p:nvGrpSpPr>
        <p:grpSpPr>
          <a:xfrm>
            <a:off x="1763152" y="1943100"/>
            <a:ext cx="14761696" cy="6107463"/>
            <a:chOff x="2161" y="-4167"/>
            <a:chExt cx="18125036" cy="8143283"/>
          </a:xfrm>
        </p:grpSpPr>
        <p:sp>
          <p:nvSpPr>
            <p:cNvPr id="8" name="TextBox 8"/>
            <p:cNvSpPr txBox="1"/>
            <p:nvPr/>
          </p:nvSpPr>
          <p:spPr>
            <a:xfrm>
              <a:off x="2161" y="-4167"/>
              <a:ext cx="18122875" cy="1356013"/>
            </a:xfrm>
            <a:prstGeom prst="rect">
              <a:avLst/>
            </a:prstGeom>
          </p:spPr>
          <p:txBody>
            <a:bodyPr lIns="0" tIns="0" rIns="0" bIns="0" rtlCol="0" anchor="t">
              <a:spAutoFit/>
            </a:bodyPr>
            <a:lstStyle/>
            <a:p>
              <a:pPr lvl="0" algn="just">
                <a:lnSpc>
                  <a:spcPts val="8400"/>
                </a:lnSpc>
              </a:pPr>
              <a:r>
                <a:rPr lang="pl-PL" sz="6000" spc="-70" dirty="0">
                  <a:solidFill>
                    <a:srgbClr val="004F62"/>
                  </a:solidFill>
                  <a:latin typeface="Montserrat Semi-Bold Bold"/>
                </a:rPr>
                <a:t>Zapytania z SWZ</a:t>
              </a:r>
            </a:p>
          </p:txBody>
        </p:sp>
        <p:sp>
          <p:nvSpPr>
            <p:cNvPr id="10" name="TextBox 10"/>
            <p:cNvSpPr txBox="1"/>
            <p:nvPr/>
          </p:nvSpPr>
          <p:spPr>
            <a:xfrm>
              <a:off x="2161" y="2053177"/>
              <a:ext cx="18125036" cy="6085939"/>
            </a:xfrm>
            <a:prstGeom prst="rect">
              <a:avLst/>
            </a:prstGeom>
          </p:spPr>
          <p:txBody>
            <a:bodyPr lIns="0" tIns="0" rIns="0" bIns="0" rtlCol="0" anchor="t">
              <a:spAutoFit/>
            </a:bodyPr>
            <a:lstStyle/>
            <a:p>
              <a:pPr marL="0" marR="0" lvl="0" indent="0" algn="just" defTabSz="914400" rtl="0" eaLnBrk="1" fontAlgn="auto" latinLnBrk="0" hangingPunct="1">
                <a:lnSpc>
                  <a:spcPts val="4025"/>
                </a:lnSpc>
                <a:spcBef>
                  <a:spcPts val="0"/>
                </a:spcBef>
                <a:spcAft>
                  <a:spcPts val="0"/>
                </a:spcAft>
                <a:buClrTx/>
                <a:buSzTx/>
                <a:buFontTx/>
                <a:buNone/>
                <a:tabLst/>
                <a:defRPr/>
              </a:pPr>
              <a:r>
                <a:rPr lang="pl-PL" sz="2400" spc="26" dirty="0">
                  <a:solidFill>
                    <a:srgbClr val="373636"/>
                  </a:solidFill>
                  <a:latin typeface="Montserrat Extra-Light Bold"/>
                </a:rPr>
                <a:t>Zmianie uległ natomiast sposób liczenia terminu na zadawanie pytań do SWZ, na który Zamawiający ma obowiązek odpowiedzieć. W poprzednim stanie prawnym termin ten był liczony jako połowa terminu wyznaczonego na składanie ofert w przetargu. </a:t>
              </a:r>
            </a:p>
            <a:p>
              <a:pPr lvl="0" algn="just">
                <a:lnSpc>
                  <a:spcPts val="4025"/>
                </a:lnSpc>
              </a:pPr>
              <a:endParaRPr lang="pl-PL" sz="2400" spc="26" dirty="0">
                <a:solidFill>
                  <a:srgbClr val="373636"/>
                </a:solidFill>
                <a:latin typeface="Montserrat Extra-Light Bold"/>
              </a:endParaRPr>
            </a:p>
            <a:p>
              <a:pPr lvl="0" algn="just">
                <a:lnSpc>
                  <a:spcPts val="4025"/>
                </a:lnSpc>
              </a:pPr>
              <a:r>
                <a:rPr lang="pl-PL" sz="2400" spc="26" dirty="0">
                  <a:solidFill>
                    <a:srgbClr val="373636"/>
                  </a:solidFill>
                  <a:latin typeface="Montserrat Extra-Light Bold"/>
                </a:rPr>
                <a:t>Zamawiający jest zobowiązany udzielić wyjaśnień niezwłocznie, jednak nie później niż na </a:t>
              </a:r>
              <a:r>
                <a:rPr lang="pl-PL" sz="2400" dirty="0">
                  <a:solidFill>
                    <a:srgbClr val="004F62"/>
                  </a:solidFill>
                  <a:latin typeface="Montserrat Semi-Bold Bold"/>
                </a:rPr>
                <a:t>6 dni </a:t>
              </a:r>
              <a:r>
                <a:rPr lang="pl-PL" sz="2400" spc="26" dirty="0">
                  <a:solidFill>
                    <a:srgbClr val="373636"/>
                  </a:solidFill>
                  <a:latin typeface="Montserrat Extra-Light Bold"/>
                </a:rPr>
                <a:t>przed upływem terminu składania ofert albo nie później niż na 4 dni przed upływem terminu składania ofert w przypadku, o którym mowa w art. 138 ust. 2 pkt 2, </a:t>
              </a:r>
              <a:r>
                <a:rPr lang="pl-PL" sz="2400" dirty="0">
                  <a:solidFill>
                    <a:srgbClr val="004F62"/>
                  </a:solidFill>
                  <a:latin typeface="Montserrat Semi-Bold Bold"/>
                </a:rPr>
                <a:t>pod warunkiem, że wniosek o wyjaśnienie treści SWZ wpłynął do Zamawiającego nie później niż na odpowiednio 14</a:t>
              </a:r>
              <a:r>
                <a:rPr lang="pl-PL" sz="2400" spc="26" dirty="0">
                  <a:solidFill>
                    <a:srgbClr val="373636"/>
                  </a:solidFill>
                  <a:latin typeface="Montserrat Extra-Light Bold"/>
                </a:rPr>
                <a:t> albo 7 dni przed upływem terminu składania ofert.</a:t>
              </a:r>
            </a:p>
          </p:txBody>
        </p:sp>
      </p:grpSp>
      <p:pic>
        <p:nvPicPr>
          <p:cNvPr id="14" name="Obraz 13">
            <a:extLst>
              <a:ext uri="{FF2B5EF4-FFF2-40B4-BE49-F238E27FC236}">
                <a16:creationId xmlns:a16="http://schemas.microsoft.com/office/drawing/2014/main" id="{B723C8B2-2FFB-4F93-BD8C-528CFF07A3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349" b="32182"/>
          <a:stretch/>
        </p:blipFill>
        <p:spPr>
          <a:xfrm>
            <a:off x="-1" y="7625638"/>
            <a:ext cx="1321273" cy="2661362"/>
          </a:xfrm>
          <a:prstGeom prst="rect">
            <a:avLst/>
          </a:prstGeom>
        </p:spPr>
      </p:pic>
      <p:pic>
        <p:nvPicPr>
          <p:cNvPr id="16" name="Obraz 15">
            <a:extLst>
              <a:ext uri="{FF2B5EF4-FFF2-40B4-BE49-F238E27FC236}">
                <a16:creationId xmlns:a16="http://schemas.microsoft.com/office/drawing/2014/main" id="{0FFBCD52-20DC-4411-A1AC-3497C43432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562" r="66909" b="14565"/>
          <a:stretch/>
        </p:blipFill>
        <p:spPr>
          <a:xfrm>
            <a:off x="17064141" y="1"/>
            <a:ext cx="1223859" cy="2324100"/>
          </a:xfrm>
          <a:prstGeom prst="rect">
            <a:avLst/>
          </a:prstGeom>
        </p:spPr>
      </p:pic>
      <p:pic>
        <p:nvPicPr>
          <p:cNvPr id="11" name="Picture 8">
            <a:extLst>
              <a:ext uri="{FF2B5EF4-FFF2-40B4-BE49-F238E27FC236}">
                <a16:creationId xmlns:a16="http://schemas.microsoft.com/office/drawing/2014/main" id="{F9EC3FBF-0342-4B4E-B298-1C23411354AD}"/>
              </a:ext>
            </a:extLst>
          </p:cNvPr>
          <p:cNvPicPr>
            <a:picLocks noChangeAspect="1"/>
          </p:cNvPicPr>
          <p:nvPr/>
        </p:nvPicPr>
        <p:blipFill>
          <a:blip r:embed="rId3"/>
          <a:srcRect/>
          <a:stretch>
            <a:fillRect/>
          </a:stretch>
        </p:blipFill>
        <p:spPr>
          <a:xfrm>
            <a:off x="13018946" y="580005"/>
            <a:ext cx="3364054" cy="821302"/>
          </a:xfrm>
          <a:prstGeom prst="rect">
            <a:avLst/>
          </a:prstGeom>
        </p:spPr>
      </p:pic>
    </p:spTree>
    <p:extLst>
      <p:ext uri="{BB962C8B-B14F-4D97-AF65-F5344CB8AC3E}">
        <p14:creationId xmlns:p14="http://schemas.microsoft.com/office/powerpoint/2010/main" val="208424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1001</TotalTime>
  <Words>1457</Words>
  <Application>Microsoft Office PowerPoint</Application>
  <PresentationFormat>Niestandardowy</PresentationFormat>
  <Paragraphs>102</Paragraphs>
  <Slides>17</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17</vt:i4>
      </vt:variant>
    </vt:vector>
  </HeadingPairs>
  <TitlesOfParts>
    <vt:vector size="26" baseType="lpstr">
      <vt:lpstr>Montserrat Extra-Light</vt:lpstr>
      <vt:lpstr>Montserrat Extra-Light Bold Italics</vt:lpstr>
      <vt:lpstr>Montserrat Extra-Light Bold</vt:lpstr>
      <vt:lpstr>Montserrat Medium</vt:lpstr>
      <vt:lpstr>Calibri</vt:lpstr>
      <vt:lpstr>Arial</vt:lpstr>
      <vt:lpstr>Montserrat Semi-Bold Bold</vt:lpstr>
      <vt:lpstr>Montserrat Semi-Bold</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Prezentacje</dc:title>
  <dc:creator>Martyna Fasiecka</dc:creator>
  <cp:lastModifiedBy>Jolanta Krysztofiak</cp:lastModifiedBy>
  <cp:revision>80</cp:revision>
  <dcterms:created xsi:type="dcterms:W3CDTF">2006-08-16T00:00:00Z</dcterms:created>
  <dcterms:modified xsi:type="dcterms:W3CDTF">2021-11-19T06:58:08Z</dcterms:modified>
  <dc:identifier>DAEhXXIlGG4</dc:identifier>
</cp:coreProperties>
</file>